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1"/>
  </p:sldMasterIdLst>
  <p:sldIdLst>
    <p:sldId id="262" r:id="rId2"/>
    <p:sldId id="256" r:id="rId3"/>
    <p:sldId id="257" r:id="rId4"/>
    <p:sldId id="258"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78CB3D-B0E0-4ADC-9FAC-6064673D9A31}" v="12" dt="2026-10-20T12:27:36.3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5" d="100"/>
          <a:sy n="105" d="100"/>
        </p:scale>
        <p:origin x="79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onda G. Freeman" userId="575586f2-143a-4261-9733-60b1dd6173ae" providerId="ADAL" clId="{6D29AC35-513B-43AE-8847-62CE1EEF718B}"/>
    <pc:docChg chg="modSld sldOrd">
      <pc:chgData name="Fonda G. Freeman" userId="575586f2-143a-4261-9733-60b1dd6173ae" providerId="ADAL" clId="{6D29AC35-513B-43AE-8847-62CE1EEF718B}" dt="2026-10-20T13:30:32.261" v="6"/>
      <pc:docMkLst>
        <pc:docMk/>
      </pc:docMkLst>
      <pc:sldChg chg="delSp">
        <pc:chgData name="Fonda G. Freeman" userId="575586f2-143a-4261-9733-60b1dd6173ae" providerId="ADAL" clId="{6D29AC35-513B-43AE-8847-62CE1EEF718B}" dt="2026-10-20T13:29:40.688" v="3"/>
        <pc:sldMkLst>
          <pc:docMk/>
          <pc:sldMk cId="0" sldId="256"/>
        </pc:sldMkLst>
        <pc:spChg chg="del">
          <ac:chgData name="Fonda G. Freeman" userId="575586f2-143a-4261-9733-60b1dd6173ae" providerId="ADAL" clId="{6D29AC35-513B-43AE-8847-62CE1EEF718B}" dt="2026-10-20T12:43:08.870" v="2"/>
          <ac:spMkLst>
            <pc:docMk/>
            <pc:sldMk cId="0" sldId="256"/>
            <ac:spMk id="4" creationId="{00000000-0000-0000-0000-000000000000}"/>
          </ac:spMkLst>
        </pc:spChg>
        <pc:spChg chg="del">
          <ac:chgData name="Fonda G. Freeman" userId="575586f2-143a-4261-9733-60b1dd6173ae" providerId="ADAL" clId="{6D29AC35-513B-43AE-8847-62CE1EEF718B}" dt="2026-10-20T13:29:40.688" v="3"/>
          <ac:spMkLst>
            <pc:docMk/>
            <pc:sldMk cId="0" sldId="256"/>
            <ac:spMk id="10" creationId="{00000000-0000-0000-0000-000000000000}"/>
          </ac:spMkLst>
        </pc:spChg>
      </pc:sldChg>
      <pc:sldChg chg="delSp">
        <pc:chgData name="Fonda G. Freeman" userId="575586f2-143a-4261-9733-60b1dd6173ae" providerId="ADAL" clId="{6D29AC35-513B-43AE-8847-62CE1EEF718B}" dt="2026-10-20T13:30:01.492" v="4"/>
        <pc:sldMkLst>
          <pc:docMk/>
          <pc:sldMk cId="0" sldId="257"/>
        </pc:sldMkLst>
        <pc:spChg chg="del">
          <ac:chgData name="Fonda G. Freeman" userId="575586f2-143a-4261-9733-60b1dd6173ae" providerId="ADAL" clId="{6D29AC35-513B-43AE-8847-62CE1EEF718B}" dt="2026-10-20T13:30:01.492" v="4"/>
          <ac:spMkLst>
            <pc:docMk/>
            <pc:sldMk cId="0" sldId="257"/>
            <ac:spMk id="9" creationId="{00000000-0000-0000-0000-000000000000}"/>
          </ac:spMkLst>
        </pc:spChg>
      </pc:sldChg>
      <pc:sldChg chg="delSp">
        <pc:chgData name="Fonda G. Freeman" userId="575586f2-143a-4261-9733-60b1dd6173ae" providerId="ADAL" clId="{6D29AC35-513B-43AE-8847-62CE1EEF718B}" dt="2026-10-20T13:30:14.346" v="5"/>
        <pc:sldMkLst>
          <pc:docMk/>
          <pc:sldMk cId="0" sldId="258"/>
        </pc:sldMkLst>
        <pc:spChg chg="del">
          <ac:chgData name="Fonda G. Freeman" userId="575586f2-143a-4261-9733-60b1dd6173ae" providerId="ADAL" clId="{6D29AC35-513B-43AE-8847-62CE1EEF718B}" dt="2026-10-20T13:30:14.346" v="5"/>
          <ac:spMkLst>
            <pc:docMk/>
            <pc:sldMk cId="0" sldId="258"/>
            <ac:spMk id="10" creationId="{00000000-0000-0000-0000-000000000000}"/>
          </ac:spMkLst>
        </pc:spChg>
      </pc:sldChg>
      <pc:sldChg chg="delSp">
        <pc:chgData name="Fonda G. Freeman" userId="575586f2-143a-4261-9733-60b1dd6173ae" providerId="ADAL" clId="{6D29AC35-513B-43AE-8847-62CE1EEF718B}" dt="2026-10-20T13:30:32.261" v="6"/>
        <pc:sldMkLst>
          <pc:docMk/>
          <pc:sldMk cId="0" sldId="259"/>
        </pc:sldMkLst>
        <pc:spChg chg="del">
          <ac:chgData name="Fonda G. Freeman" userId="575586f2-143a-4261-9733-60b1dd6173ae" providerId="ADAL" clId="{6D29AC35-513B-43AE-8847-62CE1EEF718B}" dt="2026-10-20T13:30:32.261" v="6"/>
          <ac:spMkLst>
            <pc:docMk/>
            <pc:sldMk cId="0" sldId="259"/>
            <ac:spMk id="10" creationId="{00000000-0000-0000-0000-000000000000}"/>
          </ac:spMkLst>
        </pc:spChg>
      </pc:sldChg>
      <pc:sldChg chg="ord">
        <pc:chgData name="Fonda G. Freeman" userId="575586f2-143a-4261-9733-60b1dd6173ae" providerId="ADAL" clId="{6D29AC35-513B-43AE-8847-62CE1EEF718B}" dt="2026-10-20T12:16:30.498" v="0"/>
        <pc:sldMkLst>
          <pc:docMk/>
          <pc:sldMk cId="1634352697" sldId="261"/>
        </pc:sldMkLst>
      </pc:sldChg>
      <pc:sldChg chg="modSp">
        <pc:chgData name="Fonda G. Freeman" userId="575586f2-143a-4261-9733-60b1dd6173ae" providerId="ADAL" clId="{6D29AC35-513B-43AE-8847-62CE1EEF718B}" dt="2026-10-20T12:19:47.131" v="1"/>
        <pc:sldMkLst>
          <pc:docMk/>
          <pc:sldMk cId="125433394" sldId="262"/>
        </pc:sldMkLst>
        <pc:spChg chg="mod">
          <ac:chgData name="Fonda G. Freeman" userId="575586f2-143a-4261-9733-60b1dd6173ae" providerId="ADAL" clId="{6D29AC35-513B-43AE-8847-62CE1EEF718B}" dt="2026-10-20T12:19:47.131" v="1"/>
          <ac:spMkLst>
            <pc:docMk/>
            <pc:sldMk cId="125433394" sldId="262"/>
            <ac:spMk id="2" creationId="{A3499E71-A243-0DC6-CA82-94236293B06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8F6D0-6663-90C5-73BE-8708755918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38C04B3-AF46-2876-88AC-08505684B6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3CD961-4552-5C5C-014E-3BDAB7516CD5}"/>
              </a:ext>
            </a:extLst>
          </p:cNvPr>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a:extLst>
              <a:ext uri="{FF2B5EF4-FFF2-40B4-BE49-F238E27FC236}">
                <a16:creationId xmlns:a16="http://schemas.microsoft.com/office/drawing/2014/main" id="{B668C0A3-9663-EC1E-1793-BE6CC45867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7896F5-8285-B38B-A844-B4C5F2E81F6D}"/>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4349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EF890-1184-CA8A-3C9E-246F6EF3D1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639918-6D52-B5C5-8819-910A9A175F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1560B1-BF42-E693-2AF4-A1903BFC67D2}"/>
              </a:ext>
            </a:extLst>
          </p:cNvPr>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a:extLst>
              <a:ext uri="{FF2B5EF4-FFF2-40B4-BE49-F238E27FC236}">
                <a16:creationId xmlns:a16="http://schemas.microsoft.com/office/drawing/2014/main" id="{6E94C93E-FF22-80CE-44BE-AFA22FEBB1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140D1B-832E-5913-F729-2E9D43A208FE}"/>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3777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F2E8C-13EB-2A45-C1D1-B722E401DB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036B0C-63DA-9BB7-5E9F-D14B8B54ADF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D4DD39-E81D-A8A6-E474-216BD0E7A47F}"/>
              </a:ext>
            </a:extLst>
          </p:cNvPr>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a:extLst>
              <a:ext uri="{FF2B5EF4-FFF2-40B4-BE49-F238E27FC236}">
                <a16:creationId xmlns:a16="http://schemas.microsoft.com/office/drawing/2014/main" id="{BC568A0C-F88A-7330-A385-3F5C147A73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2A707E-B0BF-C4DD-C968-FCA3592406C6}"/>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11079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CA75-9DE9-31AC-EDD0-4147C62945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8CBDDF-C4B4-6FF5-4FE3-038C59A235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3C2E73-776D-3B26-7BEB-5BF67117E2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3D8C6BA-BF9A-1F28-E38F-80C04DC8B140}"/>
              </a:ext>
            </a:extLst>
          </p:cNvPr>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a:extLst>
              <a:ext uri="{FF2B5EF4-FFF2-40B4-BE49-F238E27FC236}">
                <a16:creationId xmlns:a16="http://schemas.microsoft.com/office/drawing/2014/main" id="{2F0CC2C8-19B2-8E48-A3D0-AA29EFDB8D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DB50A7-04E1-B438-78CB-31D841EB0F7B}"/>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9925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34DAB-6C90-DCA7-0FAF-49201CF5D8A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3BD29D-D9F2-52CC-7BE8-8926926E9C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F6B015-D6EC-CEB8-A8CA-5C9681C04C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057646-23CE-215C-2298-936DB5DC05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336763-0589-72F3-7A3B-FD0686BA2E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3689F6A-79C4-E363-66E6-C5B0D0E69A92}"/>
              </a:ext>
            </a:extLst>
          </p:cNvPr>
          <p:cNvSpPr>
            <a:spLocks noGrp="1"/>
          </p:cNvSpPr>
          <p:nvPr>
            <p:ph type="dt" sz="half" idx="10"/>
          </p:nvPr>
        </p:nvSpPr>
        <p:spPr/>
        <p:txBody>
          <a:bodyPr/>
          <a:lstStyle/>
          <a:p>
            <a:fld id="{5BCAD085-E8A6-8845-BD4E-CB4CCA059FC4}" type="datetimeFigureOut">
              <a:rPr lang="en-US" smtClean="0"/>
              <a:t>10/20/2026</a:t>
            </a:fld>
            <a:endParaRPr lang="en-US"/>
          </a:p>
        </p:txBody>
      </p:sp>
      <p:sp>
        <p:nvSpPr>
          <p:cNvPr id="8" name="Footer Placeholder 7">
            <a:extLst>
              <a:ext uri="{FF2B5EF4-FFF2-40B4-BE49-F238E27FC236}">
                <a16:creationId xmlns:a16="http://schemas.microsoft.com/office/drawing/2014/main" id="{8FFFB444-455D-9C76-DACC-BE0A672A0B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50E09A-28A0-693B-31B1-D54420C4F496}"/>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16724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D8426-D910-AEC8-C106-528747878B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E1A4565-A512-F453-7B96-B6E4B3532EA2}"/>
              </a:ext>
            </a:extLst>
          </p:cNvPr>
          <p:cNvSpPr>
            <a:spLocks noGrp="1"/>
          </p:cNvSpPr>
          <p:nvPr>
            <p:ph type="dt" sz="half" idx="10"/>
          </p:nvPr>
        </p:nvSpPr>
        <p:spPr/>
        <p:txBody>
          <a:bodyPr/>
          <a:lstStyle/>
          <a:p>
            <a:fld id="{5BCAD085-E8A6-8845-BD4E-CB4CCA059FC4}" type="datetimeFigureOut">
              <a:rPr lang="en-US" smtClean="0"/>
              <a:t>10/20/2026</a:t>
            </a:fld>
            <a:endParaRPr lang="en-US"/>
          </a:p>
        </p:txBody>
      </p:sp>
      <p:sp>
        <p:nvSpPr>
          <p:cNvPr id="4" name="Footer Placeholder 3">
            <a:extLst>
              <a:ext uri="{FF2B5EF4-FFF2-40B4-BE49-F238E27FC236}">
                <a16:creationId xmlns:a16="http://schemas.microsoft.com/office/drawing/2014/main" id="{4D5979CE-39CA-A9CB-7BD4-E6CB555388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433D403-BE38-E976-5D70-ACB0C93AEF90}"/>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42067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08CE79-E0CD-F0BB-C71E-50D1A8EC1B71}"/>
              </a:ext>
            </a:extLst>
          </p:cNvPr>
          <p:cNvSpPr>
            <a:spLocks noGrp="1"/>
          </p:cNvSpPr>
          <p:nvPr>
            <p:ph type="dt" sz="half" idx="10"/>
          </p:nvPr>
        </p:nvSpPr>
        <p:spPr/>
        <p:txBody>
          <a:bodyPr/>
          <a:lstStyle/>
          <a:p>
            <a:fld id="{5BCAD085-E8A6-8845-BD4E-CB4CCA059FC4}" type="datetimeFigureOut">
              <a:rPr lang="en-US" smtClean="0"/>
              <a:t>10/20/2026</a:t>
            </a:fld>
            <a:endParaRPr lang="en-US"/>
          </a:p>
        </p:txBody>
      </p:sp>
      <p:sp>
        <p:nvSpPr>
          <p:cNvPr id="3" name="Footer Placeholder 2">
            <a:extLst>
              <a:ext uri="{FF2B5EF4-FFF2-40B4-BE49-F238E27FC236}">
                <a16:creationId xmlns:a16="http://schemas.microsoft.com/office/drawing/2014/main" id="{15ED3261-0238-6453-7C73-EB3048933DE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A35194-78EA-AD7B-0D53-27F872580DDF}"/>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02641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CA349-4C0E-D907-900B-5EFC8A40B2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DCB953B-2413-D94F-6719-6CFCECA81B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FEF01A-21EF-1863-EEC3-5233231850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5C8014-15A8-865B-D9B3-229256217486}"/>
              </a:ext>
            </a:extLst>
          </p:cNvPr>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a:extLst>
              <a:ext uri="{FF2B5EF4-FFF2-40B4-BE49-F238E27FC236}">
                <a16:creationId xmlns:a16="http://schemas.microsoft.com/office/drawing/2014/main" id="{98F8F859-951A-2EB3-C4E7-58D0CA1BB2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E17F80-A7A1-42B2-C27F-6B5439B92AA4}"/>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60614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A332B-3F52-45C3-B0DC-D1C1F0172E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16C267-CF51-6D58-A870-9EEBA43754DE}"/>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3C1731-7E2D-AA5C-D86E-3C4485F1DD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6CCD40-9768-98C2-D569-BA26D972EC3A}"/>
              </a:ext>
            </a:extLst>
          </p:cNvPr>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a:extLst>
              <a:ext uri="{FF2B5EF4-FFF2-40B4-BE49-F238E27FC236}">
                <a16:creationId xmlns:a16="http://schemas.microsoft.com/office/drawing/2014/main" id="{E4F2EEB1-DB7B-B267-900B-1B5C006321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204A6C-12A0-24D6-8EC9-1F3CCE832F44}"/>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81937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5B872-DA8C-DAE7-DAC9-25EFEB839EF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0B6CC2-C635-7095-2CE3-8317023205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589D59-E1AE-B48D-CF81-AEF6B3F435C5}"/>
              </a:ext>
            </a:extLst>
          </p:cNvPr>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a:extLst>
              <a:ext uri="{FF2B5EF4-FFF2-40B4-BE49-F238E27FC236}">
                <a16:creationId xmlns:a16="http://schemas.microsoft.com/office/drawing/2014/main" id="{4B5F5E68-6FDE-B604-8094-6521D23E7E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180B6D-1613-27FA-B5C1-E54D27DFF98B}"/>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20888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CCCF5A-D9AB-E5A1-131F-1385D02808B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D0D34B-6289-589C-8C92-8AD8E87C4B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094B01-9E3A-E381-47CE-4109A3522F50}"/>
              </a:ext>
            </a:extLst>
          </p:cNvPr>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a:extLst>
              <a:ext uri="{FF2B5EF4-FFF2-40B4-BE49-F238E27FC236}">
                <a16:creationId xmlns:a16="http://schemas.microsoft.com/office/drawing/2014/main" id="{2DF861E2-D063-E89B-CB5B-473B79C40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9F56B7-F0B3-3B87-2630-D549EAB2DF59}"/>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4005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1BE04-B889-937C-4E25-B53A69C380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24B3194-DFF9-D941-4D3A-9DE0B39AB4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6FD0BD-823C-3C7F-56B9-67CCD5770E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CAD085-E8A6-8845-BD4E-CB4CCA059FC4}" type="datetimeFigureOut">
              <a:rPr lang="en-US" smtClean="0"/>
              <a:t>10/20/2026</a:t>
            </a:fld>
            <a:endParaRPr lang="en-US"/>
          </a:p>
        </p:txBody>
      </p:sp>
      <p:sp>
        <p:nvSpPr>
          <p:cNvPr id="5" name="Footer Placeholder 4">
            <a:extLst>
              <a:ext uri="{FF2B5EF4-FFF2-40B4-BE49-F238E27FC236}">
                <a16:creationId xmlns:a16="http://schemas.microsoft.com/office/drawing/2014/main" id="{6FF0BC5E-4918-878A-442D-DC27CD708E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46E01D6-9814-E2A2-3C8A-82CF8A7C99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61151159"/>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499E71-A243-0DC6-CA82-94236293B06C}"/>
              </a:ext>
            </a:extLst>
          </p:cNvPr>
          <p:cNvSpPr>
            <a:spLocks noGrp="1"/>
          </p:cNvSpPr>
          <p:nvPr>
            <p:ph type="title"/>
          </p:nvPr>
        </p:nvSpPr>
        <p:spPr>
          <a:xfrm>
            <a:off x="826396" y="586855"/>
            <a:ext cx="4230100" cy="3387497"/>
          </a:xfrm>
        </p:spPr>
        <p:txBody>
          <a:bodyPr anchor="b">
            <a:normAutofit/>
          </a:bodyPr>
          <a:lstStyle/>
          <a:p>
            <a:pPr algn="r"/>
            <a:r>
              <a:rPr lang="en-US" sz="3400">
                <a:solidFill>
                  <a:srgbClr val="FFFFFF"/>
                </a:solidFill>
              </a:rPr>
              <a:t>OACBHA Fiscal Committee- Policy Updates with ADAMH Board Potential Fiscal Impacts- October 20, 2026</a:t>
            </a:r>
          </a:p>
        </p:txBody>
      </p:sp>
      <p:sp>
        <p:nvSpPr>
          <p:cNvPr id="3" name="Content Placeholder 2">
            <a:extLst>
              <a:ext uri="{FF2B5EF4-FFF2-40B4-BE49-F238E27FC236}">
                <a16:creationId xmlns:a16="http://schemas.microsoft.com/office/drawing/2014/main" id="{993E24F3-0580-310E-6E69-092EB4DBF8F3}"/>
              </a:ext>
            </a:extLst>
          </p:cNvPr>
          <p:cNvSpPr>
            <a:spLocks noGrp="1"/>
          </p:cNvSpPr>
          <p:nvPr>
            <p:ph idx="1"/>
          </p:nvPr>
        </p:nvSpPr>
        <p:spPr>
          <a:xfrm>
            <a:off x="6503158" y="649480"/>
            <a:ext cx="4862447" cy="5546047"/>
          </a:xfrm>
        </p:spPr>
        <p:txBody>
          <a:bodyPr anchor="ctr">
            <a:normAutofit/>
          </a:bodyPr>
          <a:lstStyle/>
          <a:p>
            <a:pPr marL="0" indent="0">
              <a:buNone/>
            </a:pPr>
            <a:r>
              <a:rPr lang="en-US" sz="2000" dirty="0"/>
              <a:t>A number of recently enacted laws and proposed rules have been introduced that could have fiscal impacts on ADAMH Boards and their local systems of care. </a:t>
            </a:r>
          </a:p>
          <a:p>
            <a:pPr marL="0" indent="0">
              <a:buNone/>
            </a:pPr>
            <a:endParaRPr lang="en-US" sz="2000" dirty="0"/>
          </a:p>
        </p:txBody>
      </p:sp>
    </p:spTree>
    <p:extLst>
      <p:ext uri="{BB962C8B-B14F-4D97-AF65-F5344CB8AC3E}">
        <p14:creationId xmlns:p14="http://schemas.microsoft.com/office/powerpoint/2010/main" val="125433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2684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92608"/>
            <a:ext cx="11155680" cy="502920"/>
          </a:xfrm>
          <a:prstGeom prst="rect">
            <a:avLst/>
          </a:prstGeom>
          <a:noFill/>
        </p:spPr>
        <p:txBody>
          <a:bodyPr wrap="none">
            <a:spAutoFit/>
          </a:bodyPr>
          <a:lstStyle/>
          <a:p>
            <a:pPr>
              <a:defRPr sz="2700" b="1">
                <a:solidFill>
                  <a:srgbClr val="1C3654"/>
                </a:solidFill>
                <a:latin typeface="Aptos Display"/>
              </a:defRPr>
            </a:pPr>
            <a:r>
              <a:t>Federal Medicaid Changes: H.R. 1</a:t>
            </a:r>
          </a:p>
        </p:txBody>
      </p:sp>
      <p:sp>
        <p:nvSpPr>
          <p:cNvPr id="5" name="Rounded Rectangle 4"/>
          <p:cNvSpPr/>
          <p:nvPr/>
        </p:nvSpPr>
        <p:spPr>
          <a:xfrm>
            <a:off x="548640" y="1207008"/>
            <a:ext cx="11064240" cy="658368"/>
          </a:xfrm>
          <a:prstGeom prst="roundRect">
            <a:avLst/>
          </a:prstGeom>
          <a:solidFill>
            <a:srgbClr val="EFF4F8"/>
          </a:solidFill>
          <a:ln>
            <a:solidFill>
              <a:srgbClr val="EFF4F8"/>
            </a:solidFill>
          </a:ln>
        </p:spPr>
        <p:style>
          <a:lnRef idx="1">
            <a:schemeClr val="accent1"/>
          </a:lnRef>
          <a:fillRef idx="3">
            <a:schemeClr val="accent1"/>
          </a:fillRef>
          <a:effectRef idx="2">
            <a:schemeClr val="accent1"/>
          </a:effectRef>
          <a:fontRef idx="minor">
            <a:schemeClr val="lt1"/>
          </a:fontRef>
        </p:style>
        <p:txBody>
          <a:bodyPr wrap="square" lIns="146304" tIns="117043" rIns="146304" bIns="87782" rtlCol="0" anchor="t">
            <a:normAutofit fontScale="92500" lnSpcReduction="10000"/>
          </a:bodyPr>
          <a:lstStyle/>
          <a:p>
            <a:pPr algn="ctr">
              <a:lnSpc>
                <a:spcPct val="100000"/>
              </a:lnSpc>
              <a:spcAft>
                <a:spcPts val="300"/>
              </a:spcAft>
              <a:defRPr sz="1500" b="0">
                <a:solidFill>
                  <a:srgbClr val="2A333D"/>
                </a:solidFill>
                <a:latin typeface="Aptos"/>
              </a:defRPr>
            </a:pPr>
            <a:r>
              <a:rPr lang="en-US" dirty="0"/>
              <a:t>H.R. 1, signed into law on July 4, 2025, includes significant changes to Medicaid eligibility, financing, and program administration. S</a:t>
            </a:r>
            <a:r>
              <a:rPr dirty="0"/>
              <a:t>everal</a:t>
            </a:r>
            <a:r>
              <a:rPr lang="en-US" dirty="0"/>
              <a:t> </a:t>
            </a:r>
            <a:r>
              <a:rPr dirty="0"/>
              <a:t>provisions begin in 2027.</a:t>
            </a:r>
          </a:p>
        </p:txBody>
      </p:sp>
      <p:sp>
        <p:nvSpPr>
          <p:cNvPr id="6" name="Rounded Rectangle 5"/>
          <p:cNvSpPr/>
          <p:nvPr/>
        </p:nvSpPr>
        <p:spPr>
          <a:xfrm>
            <a:off x="548640" y="2057400"/>
            <a:ext cx="5440680" cy="3401568"/>
          </a:xfrm>
          <a:prstGeom prst="roundRect">
            <a:avLst/>
          </a:prstGeom>
          <a:solidFill>
            <a:srgbClr val="E1EBF4"/>
          </a:solidFill>
          <a:ln>
            <a:solidFill>
              <a:srgbClr val="E1EBF4"/>
            </a:solidFill>
          </a:ln>
        </p:spPr>
        <p:style>
          <a:lnRef idx="1">
            <a:schemeClr val="accent1"/>
          </a:lnRef>
          <a:fillRef idx="3">
            <a:schemeClr val="accent1"/>
          </a:fillRef>
          <a:effectRef idx="2">
            <a:schemeClr val="accent1"/>
          </a:effectRef>
          <a:fontRef idx="minor">
            <a:schemeClr val="lt1"/>
          </a:fontRef>
        </p:style>
        <p:txBody>
          <a:bodyPr wrap="square" lIns="164592" tIns="118872" rIns="146304" bIns="73152" rtlCol="0" anchor="ctr">
            <a:normAutofit/>
          </a:bodyPr>
          <a:lstStyle/>
          <a:p>
            <a:pPr algn="ctr">
              <a:spcAft>
                <a:spcPts val="600"/>
              </a:spcAft>
              <a:defRPr sz="1500" b="1">
                <a:solidFill>
                  <a:srgbClr val="1C3654"/>
                </a:solidFill>
                <a:latin typeface="Aptos"/>
              </a:defRPr>
            </a:pPr>
            <a:r>
              <a:rPr dirty="0"/>
              <a:t>Key policy changes</a:t>
            </a:r>
          </a:p>
          <a:p>
            <a:pPr>
              <a:spcAft>
                <a:spcPts val="400"/>
              </a:spcAft>
              <a:defRPr sz="1400">
                <a:solidFill>
                  <a:srgbClr val="2A333D"/>
                </a:solidFill>
                <a:latin typeface="Aptos"/>
              </a:defRPr>
            </a:pPr>
            <a:r>
              <a:rPr dirty="0"/>
              <a:t>Community engagement requirements</a:t>
            </a:r>
            <a:r>
              <a:rPr lang="en-US" dirty="0"/>
              <a:t> (work or other qualifying activities)</a:t>
            </a:r>
            <a:r>
              <a:rPr dirty="0"/>
              <a:t> for certain expansion adults, subject to exemptions.</a:t>
            </a:r>
          </a:p>
          <a:p>
            <a:pPr>
              <a:spcAft>
                <a:spcPts val="400"/>
              </a:spcAft>
              <a:defRPr sz="1400">
                <a:solidFill>
                  <a:srgbClr val="2A333D"/>
                </a:solidFill>
                <a:latin typeface="Aptos"/>
              </a:defRPr>
            </a:pPr>
            <a:r>
              <a:rPr dirty="0"/>
              <a:t>Generally, six-month eligibility redeterminations for Medicaid expansion enrollees.</a:t>
            </a:r>
          </a:p>
          <a:p>
            <a:pPr>
              <a:spcAft>
                <a:spcPts val="400"/>
              </a:spcAft>
              <a:defRPr sz="1400">
                <a:solidFill>
                  <a:srgbClr val="2A333D"/>
                </a:solidFill>
                <a:latin typeface="Aptos"/>
              </a:defRPr>
            </a:pPr>
            <a:r>
              <a:rPr dirty="0"/>
              <a:t>Shorter retroactive coverage periods for certain populations.</a:t>
            </a:r>
          </a:p>
          <a:p>
            <a:pPr>
              <a:spcAft>
                <a:spcPts val="400"/>
              </a:spcAft>
              <a:defRPr sz="1400">
                <a:solidFill>
                  <a:srgbClr val="2A333D"/>
                </a:solidFill>
                <a:latin typeface="Aptos"/>
              </a:defRPr>
            </a:pPr>
            <a:r>
              <a:rPr dirty="0"/>
              <a:t>Additional Medicaid financing and federal funding changes phased in over time.</a:t>
            </a:r>
          </a:p>
        </p:txBody>
      </p:sp>
      <p:sp>
        <p:nvSpPr>
          <p:cNvPr id="7" name="Rounded Rectangle 6"/>
          <p:cNvSpPr/>
          <p:nvPr/>
        </p:nvSpPr>
        <p:spPr>
          <a:xfrm>
            <a:off x="6217920" y="2057400"/>
            <a:ext cx="5440680" cy="3300984"/>
          </a:xfrm>
          <a:prstGeom prst="roundRect">
            <a:avLst/>
          </a:prstGeom>
          <a:solidFill>
            <a:srgbClr val="EFF4F8"/>
          </a:solidFill>
          <a:ln>
            <a:solidFill>
              <a:srgbClr val="EFF4F8"/>
            </a:solidFill>
          </a:ln>
        </p:spPr>
        <p:style>
          <a:lnRef idx="1">
            <a:schemeClr val="accent1"/>
          </a:lnRef>
          <a:fillRef idx="3">
            <a:schemeClr val="accent1"/>
          </a:fillRef>
          <a:effectRef idx="2">
            <a:schemeClr val="accent1"/>
          </a:effectRef>
          <a:fontRef idx="minor">
            <a:schemeClr val="lt1"/>
          </a:fontRef>
        </p:style>
        <p:txBody>
          <a:bodyPr wrap="square" lIns="164592" tIns="118872" rIns="146304" bIns="73152" rtlCol="0" anchor="ctr">
            <a:normAutofit fontScale="92500" lnSpcReduction="10000"/>
          </a:bodyPr>
          <a:lstStyle/>
          <a:p>
            <a:pPr algn="ctr">
              <a:spcAft>
                <a:spcPts val="600"/>
              </a:spcAft>
              <a:defRPr sz="1400" b="1">
                <a:solidFill>
                  <a:srgbClr val="1C3654"/>
                </a:solidFill>
                <a:latin typeface="Aptos"/>
              </a:defRPr>
            </a:pPr>
            <a:r>
              <a:rPr dirty="0"/>
              <a:t>Fiscal questions for Boards</a:t>
            </a:r>
          </a:p>
          <a:p>
            <a:pPr marL="285750" indent="-285750">
              <a:spcAft>
                <a:spcPts val="400"/>
              </a:spcAft>
              <a:buFont typeface="Arial" panose="020B0604020202020204" pitchFamily="34" charset="0"/>
              <a:buChar char="•"/>
              <a:defRPr sz="1300">
                <a:solidFill>
                  <a:srgbClr val="2A333D"/>
                </a:solidFill>
                <a:latin typeface="Aptos"/>
              </a:defRPr>
            </a:pPr>
            <a:r>
              <a:rPr lang="en-US" dirty="0"/>
              <a:t>How might changes in Medicaid enrollment and eligibility affect the number of individuals with coverage in your local systems?</a:t>
            </a:r>
          </a:p>
          <a:p>
            <a:pPr marL="285750" indent="-285750">
              <a:spcAft>
                <a:spcPts val="400"/>
              </a:spcAft>
              <a:buFont typeface="Arial" panose="020B0604020202020204" pitchFamily="34" charset="0"/>
              <a:buChar char="•"/>
              <a:defRPr sz="1300">
                <a:solidFill>
                  <a:srgbClr val="2A333D"/>
                </a:solidFill>
                <a:latin typeface="Aptos"/>
              </a:defRPr>
            </a:pPr>
            <a:r>
              <a:rPr lang="en-US" dirty="0"/>
              <a:t>Could more frequent redeterminations and coverage interruptions increase the number of uninsured or underinsured individuals  seeking public funded BH services?</a:t>
            </a:r>
          </a:p>
          <a:p>
            <a:pPr marL="285750" indent="-285750">
              <a:spcAft>
                <a:spcPts val="400"/>
              </a:spcAft>
              <a:buFont typeface="Arial" panose="020B0604020202020204" pitchFamily="34" charset="0"/>
              <a:buChar char="•"/>
              <a:defRPr sz="1300">
                <a:solidFill>
                  <a:srgbClr val="2A333D"/>
                </a:solidFill>
                <a:latin typeface="Aptos"/>
              </a:defRPr>
            </a:pPr>
            <a:r>
              <a:rPr lang="en-US" dirty="0"/>
              <a:t>What is the potential impact on Board funding if providers experience increased uncompensated care or request additional local funding to serve individuals with lose Medicaid coverage?</a:t>
            </a:r>
          </a:p>
          <a:p>
            <a:pPr marL="285750" indent="-285750">
              <a:spcAft>
                <a:spcPts val="400"/>
              </a:spcAft>
              <a:buFont typeface="Arial" panose="020B0604020202020204" pitchFamily="34" charset="0"/>
              <a:buChar char="•"/>
              <a:defRPr sz="1300">
                <a:solidFill>
                  <a:srgbClr val="2A333D"/>
                </a:solidFill>
                <a:latin typeface="Aptos"/>
              </a:defRPr>
            </a:pPr>
            <a:r>
              <a:rPr lang="en-US" dirty="0"/>
              <a:t>Could changes in federal Medicaid financing affect Ohio’s ability to sustain current coverage, reimbursement, or service delivery arrangements?</a:t>
            </a:r>
          </a:p>
          <a:p>
            <a:pPr marL="285750" indent="-285750">
              <a:spcAft>
                <a:spcPts val="400"/>
              </a:spcAft>
              <a:buFont typeface="Arial" panose="020B0604020202020204" pitchFamily="34" charset="0"/>
              <a:buChar char="•"/>
              <a:defRPr sz="1300">
                <a:solidFill>
                  <a:srgbClr val="2A333D"/>
                </a:solidFill>
                <a:latin typeface="Aptos"/>
              </a:defRPr>
            </a:pPr>
            <a:r>
              <a:rPr lang="en-US" dirty="0"/>
              <a:t>Should Boards begin modeling potential increases in demand for non-Medicaid funded services as part of their upcoming budget and contract planning?</a:t>
            </a:r>
          </a:p>
        </p:txBody>
      </p:sp>
      <p:sp>
        <p:nvSpPr>
          <p:cNvPr id="8" name="Rounded Rectangle 7"/>
          <p:cNvSpPr/>
          <p:nvPr/>
        </p:nvSpPr>
        <p:spPr>
          <a:xfrm>
            <a:off x="548640" y="5623560"/>
            <a:ext cx="11064240" cy="621792"/>
          </a:xfrm>
          <a:prstGeom prst="roundRect">
            <a:avLst/>
          </a:prstGeom>
          <a:solidFill>
            <a:srgbClr val="1C3654"/>
          </a:solidFill>
          <a:ln>
            <a:solidFill>
              <a:srgbClr val="1C3654"/>
            </a:solidFill>
          </a:ln>
        </p:spPr>
        <p:style>
          <a:lnRef idx="1">
            <a:schemeClr val="accent1"/>
          </a:lnRef>
          <a:fillRef idx="3">
            <a:schemeClr val="accent1"/>
          </a:fillRef>
          <a:effectRef idx="2">
            <a:schemeClr val="accent1"/>
          </a:effectRef>
          <a:fontRef idx="minor">
            <a:schemeClr val="lt1"/>
          </a:fontRef>
        </p:style>
        <p:txBody>
          <a:bodyPr wrap="square" lIns="137160" tIns="109728" rIns="137160" bIns="82296" rtlCol="0" anchor="ctr">
            <a:normAutofit lnSpcReduction="10000"/>
          </a:bodyPr>
          <a:lstStyle/>
          <a:p>
            <a:pPr algn="ctr">
              <a:lnSpc>
                <a:spcPct val="100000"/>
              </a:lnSpc>
              <a:spcAft>
                <a:spcPts val="300"/>
              </a:spcAft>
              <a:defRPr sz="1300" b="1">
                <a:solidFill>
                  <a:srgbClr val="FFFFFF"/>
                </a:solidFill>
                <a:latin typeface="Aptos"/>
              </a:defRPr>
            </a:pPr>
            <a:r>
              <a:rPr dirty="0"/>
              <a:t>TAKEAWAY  |  </a:t>
            </a:r>
            <a:r>
              <a:rPr lang="en-US" dirty="0"/>
              <a:t>Even when a Board is not directly responsible for Medicaid administration, changes in Medicaid coverage and financing  could affect its local provider network, the demand for publicly funded services, and the amount of local funding needed to maintain access to care. </a:t>
            </a:r>
            <a:endParaRPr dirty="0"/>
          </a:p>
        </p:txBody>
      </p:sp>
      <p:sp>
        <p:nvSpPr>
          <p:cNvPr id="9" name="Rectangle 8"/>
          <p:cNvSpPr/>
          <p:nvPr/>
        </p:nvSpPr>
        <p:spPr>
          <a:xfrm>
            <a:off x="502920" y="6510528"/>
            <a:ext cx="11155680" cy="13716"/>
          </a:xfrm>
          <a:prstGeom prst="rect">
            <a:avLst/>
          </a:prstGeom>
          <a:solidFill>
            <a:srgbClr val="E1EB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155680" y="6528816"/>
            <a:ext cx="457200" cy="182880"/>
          </a:xfrm>
          <a:prstGeom prst="rect">
            <a:avLst/>
          </a:prstGeom>
          <a:noFill/>
        </p:spPr>
        <p:txBody>
          <a:bodyPr wrap="none">
            <a:spAutoFit/>
          </a:bodyPr>
          <a:lstStyle/>
          <a:p>
            <a:pPr algn="r">
              <a:defRPr sz="800">
                <a:solidFill>
                  <a:srgbClr val="5C6975"/>
                </a:solidFill>
                <a:latin typeface="Aptos"/>
              </a:defRPr>
            </a:pPr>
            <a:r>
              <a:t>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2684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92608"/>
            <a:ext cx="11155680" cy="502920"/>
          </a:xfrm>
          <a:prstGeom prst="rect">
            <a:avLst/>
          </a:prstGeom>
          <a:noFill/>
        </p:spPr>
        <p:txBody>
          <a:bodyPr wrap="none">
            <a:spAutoFit/>
          </a:bodyPr>
          <a:lstStyle/>
          <a:p>
            <a:pPr>
              <a:defRPr sz="2700" b="1">
                <a:solidFill>
                  <a:srgbClr val="1C3654"/>
                </a:solidFill>
                <a:latin typeface="Aptos Display"/>
              </a:defRPr>
            </a:pPr>
            <a:r>
              <a:t>Proposed Adult Crisis Services Rule</a:t>
            </a:r>
          </a:p>
        </p:txBody>
      </p:sp>
      <p:sp>
        <p:nvSpPr>
          <p:cNvPr id="4" name="TextBox 3"/>
          <p:cNvSpPr txBox="1"/>
          <p:nvPr/>
        </p:nvSpPr>
        <p:spPr>
          <a:xfrm>
            <a:off x="530352" y="813816"/>
            <a:ext cx="1412566" cy="261610"/>
          </a:xfrm>
          <a:prstGeom prst="rect">
            <a:avLst/>
          </a:prstGeom>
          <a:noFill/>
        </p:spPr>
        <p:txBody>
          <a:bodyPr wrap="none">
            <a:spAutoFit/>
          </a:bodyPr>
          <a:lstStyle/>
          <a:p>
            <a:pPr>
              <a:defRPr sz="1100">
                <a:solidFill>
                  <a:srgbClr val="5C6975"/>
                </a:solidFill>
                <a:latin typeface="Aptos"/>
              </a:defRPr>
            </a:pPr>
            <a:r>
              <a:rPr dirty="0"/>
              <a:t>O.A.C. 5122-29-32  </a:t>
            </a:r>
          </a:p>
        </p:txBody>
      </p:sp>
      <p:sp>
        <p:nvSpPr>
          <p:cNvPr id="5" name="Rounded Rectangle 4"/>
          <p:cNvSpPr/>
          <p:nvPr/>
        </p:nvSpPr>
        <p:spPr>
          <a:xfrm>
            <a:off x="548640" y="1234440"/>
            <a:ext cx="5440680" cy="4434840"/>
          </a:xfrm>
          <a:prstGeom prst="roundRect">
            <a:avLst/>
          </a:prstGeom>
          <a:solidFill>
            <a:srgbClr val="E1EBF4"/>
          </a:solidFill>
          <a:ln>
            <a:solidFill>
              <a:srgbClr val="E1EBF4"/>
            </a:solidFill>
          </a:ln>
        </p:spPr>
        <p:style>
          <a:lnRef idx="1">
            <a:schemeClr val="accent1"/>
          </a:lnRef>
          <a:fillRef idx="3">
            <a:schemeClr val="accent1"/>
          </a:fillRef>
          <a:effectRef idx="2">
            <a:schemeClr val="accent1"/>
          </a:effectRef>
          <a:fontRef idx="minor">
            <a:schemeClr val="lt1"/>
          </a:fontRef>
        </p:style>
        <p:txBody>
          <a:bodyPr wrap="square" lIns="164592" tIns="118872" rIns="146304" bIns="73152" rtlCol="0" anchor="ctr">
            <a:normAutofit/>
          </a:bodyPr>
          <a:lstStyle/>
          <a:p>
            <a:pPr algn="ctr">
              <a:spcAft>
                <a:spcPts val="600"/>
              </a:spcAft>
              <a:defRPr sz="1350" b="1">
                <a:solidFill>
                  <a:srgbClr val="1C3654"/>
                </a:solidFill>
                <a:latin typeface="Aptos"/>
              </a:defRPr>
            </a:pPr>
            <a:r>
              <a:rPr dirty="0"/>
              <a:t>Current status and proposed requirements</a:t>
            </a:r>
          </a:p>
          <a:p>
            <a:pPr>
              <a:spcAft>
                <a:spcPts val="400"/>
              </a:spcAft>
              <a:defRPr sz="1250">
                <a:solidFill>
                  <a:srgbClr val="2A333D"/>
                </a:solidFill>
                <a:latin typeface="Aptos"/>
              </a:defRPr>
            </a:pPr>
            <a:r>
              <a:rPr dirty="0"/>
              <a:t>DBH released a draft in June; OACBHA submitted comments.</a:t>
            </a:r>
          </a:p>
          <a:p>
            <a:pPr>
              <a:spcAft>
                <a:spcPts val="400"/>
              </a:spcAft>
              <a:defRPr sz="1250">
                <a:solidFill>
                  <a:srgbClr val="2A333D"/>
                </a:solidFill>
                <a:latin typeface="Aptos"/>
              </a:defRPr>
            </a:pPr>
            <a:r>
              <a:rPr dirty="0"/>
              <a:t>Revised draft moved to CSI review and was sent to JCARR on October 15, 2026.</a:t>
            </a:r>
          </a:p>
          <a:p>
            <a:pPr>
              <a:spcAft>
                <a:spcPts val="400"/>
              </a:spcAft>
              <a:defRPr sz="1250">
                <a:solidFill>
                  <a:srgbClr val="2A333D"/>
                </a:solidFill>
                <a:latin typeface="Aptos"/>
              </a:defRPr>
            </a:pPr>
            <a:r>
              <a:rPr dirty="0"/>
              <a:t>On October 14, OACBHA’s Executive Council asked CSI to pause implementation.</a:t>
            </a:r>
          </a:p>
          <a:p>
            <a:pPr>
              <a:spcAft>
                <a:spcPts val="400"/>
              </a:spcAft>
              <a:defRPr sz="1250">
                <a:solidFill>
                  <a:srgbClr val="2A333D"/>
                </a:solidFill>
                <a:latin typeface="Aptos"/>
              </a:defRPr>
            </a:pPr>
            <a:r>
              <a:rPr dirty="0"/>
              <a:t>DBH and ODM </a:t>
            </a:r>
            <a:r>
              <a:rPr lang="en-US" dirty="0"/>
              <a:t>have indicated that the rule would allow the collection of service-level data through a modifier, with the intent of informing the development of a future Medicaid reimbursement rate. </a:t>
            </a:r>
            <a:endParaRPr dirty="0"/>
          </a:p>
          <a:p>
            <a:pPr>
              <a:spcAft>
                <a:spcPts val="400"/>
              </a:spcAft>
              <a:defRPr sz="1250">
                <a:solidFill>
                  <a:srgbClr val="2A333D"/>
                </a:solidFill>
                <a:latin typeface="Aptos"/>
              </a:defRPr>
            </a:pPr>
            <a:r>
              <a:rPr dirty="0"/>
              <a:t>If the current timeline holds, the rule could take effect in early 2027.</a:t>
            </a:r>
          </a:p>
          <a:p>
            <a:pPr>
              <a:spcAft>
                <a:spcPts val="400"/>
              </a:spcAft>
              <a:defRPr sz="1250">
                <a:solidFill>
                  <a:srgbClr val="2A333D"/>
                </a:solidFill>
                <a:latin typeface="Aptos"/>
              </a:defRPr>
            </a:pPr>
            <a:r>
              <a:rPr lang="en-US" dirty="0"/>
              <a:t>As currently drafted, the rule includes additional staffing and certification requirements, including 24-hour staffing provisions, and restrictions for services for individuals ages 18-20.</a:t>
            </a:r>
            <a:endParaRPr dirty="0"/>
          </a:p>
        </p:txBody>
      </p:sp>
      <p:sp>
        <p:nvSpPr>
          <p:cNvPr id="6" name="Rounded Rectangle 5"/>
          <p:cNvSpPr/>
          <p:nvPr/>
        </p:nvSpPr>
        <p:spPr>
          <a:xfrm>
            <a:off x="6217920" y="1234440"/>
            <a:ext cx="5440680" cy="4434840"/>
          </a:xfrm>
          <a:prstGeom prst="roundRect">
            <a:avLst/>
          </a:prstGeom>
          <a:solidFill>
            <a:srgbClr val="EFF4F8"/>
          </a:solidFill>
          <a:ln>
            <a:solidFill>
              <a:srgbClr val="EFF4F8"/>
            </a:solidFill>
          </a:ln>
        </p:spPr>
        <p:style>
          <a:lnRef idx="1">
            <a:schemeClr val="accent1"/>
          </a:lnRef>
          <a:fillRef idx="3">
            <a:schemeClr val="accent1"/>
          </a:fillRef>
          <a:effectRef idx="2">
            <a:schemeClr val="accent1"/>
          </a:effectRef>
          <a:fontRef idx="minor">
            <a:schemeClr val="lt1"/>
          </a:fontRef>
        </p:style>
        <p:txBody>
          <a:bodyPr wrap="square" lIns="164592" tIns="118872" rIns="146304" bIns="73152" rtlCol="0" anchor="ctr">
            <a:normAutofit/>
          </a:bodyPr>
          <a:lstStyle/>
          <a:p>
            <a:pPr algn="ctr">
              <a:spcAft>
                <a:spcPts val="600"/>
              </a:spcAft>
              <a:defRPr sz="1400" b="1">
                <a:solidFill>
                  <a:srgbClr val="1C3654"/>
                </a:solidFill>
                <a:latin typeface="Aptos"/>
              </a:defRPr>
            </a:pPr>
            <a:r>
              <a:rPr dirty="0"/>
              <a:t>Potential Board fiscal impact</a:t>
            </a:r>
          </a:p>
          <a:p>
            <a:pPr marL="285750" indent="-285750">
              <a:spcAft>
                <a:spcPts val="400"/>
              </a:spcAft>
              <a:buFont typeface="Arial" panose="020B0604020202020204" pitchFamily="34" charset="0"/>
              <a:buChar char="•"/>
              <a:defRPr sz="1300">
                <a:solidFill>
                  <a:srgbClr val="2A333D"/>
                </a:solidFill>
                <a:latin typeface="Aptos"/>
              </a:defRPr>
            </a:pPr>
            <a:r>
              <a:rPr dirty="0"/>
              <a:t>Many Boards have invested in crisis services and crisis receiving/stabilization facilities; more are expected to open over the next year.</a:t>
            </a:r>
          </a:p>
          <a:p>
            <a:pPr marL="285750" indent="-285750">
              <a:spcAft>
                <a:spcPts val="400"/>
              </a:spcAft>
              <a:buFont typeface="Arial" panose="020B0604020202020204" pitchFamily="34" charset="0"/>
              <a:buChar char="•"/>
              <a:defRPr sz="1300">
                <a:solidFill>
                  <a:srgbClr val="2A333D"/>
                </a:solidFill>
                <a:latin typeface="Aptos"/>
              </a:defRPr>
            </a:pPr>
            <a:r>
              <a:rPr dirty="0"/>
              <a:t>A sustainable Medicaid reimbursement rate has not yet been established.</a:t>
            </a:r>
          </a:p>
          <a:p>
            <a:pPr marL="285750" indent="-285750">
              <a:spcAft>
                <a:spcPts val="400"/>
              </a:spcAft>
              <a:buFont typeface="Arial" panose="020B0604020202020204" pitchFamily="34" charset="0"/>
              <a:buChar char="•"/>
              <a:defRPr sz="1300">
                <a:solidFill>
                  <a:srgbClr val="2A333D"/>
                </a:solidFill>
                <a:latin typeface="Aptos"/>
              </a:defRPr>
            </a:pPr>
            <a:r>
              <a:rPr dirty="0"/>
              <a:t>Staffing, certification, training, and operating requirements may raise provider costs.</a:t>
            </a:r>
          </a:p>
          <a:p>
            <a:pPr marL="285750" indent="-285750">
              <a:spcAft>
                <a:spcPts val="400"/>
              </a:spcAft>
              <a:buFont typeface="Arial" panose="020B0604020202020204" pitchFamily="34" charset="0"/>
              <a:buChar char="•"/>
              <a:defRPr sz="1300">
                <a:solidFill>
                  <a:srgbClr val="2A333D"/>
                </a:solidFill>
                <a:latin typeface="Aptos"/>
              </a:defRPr>
            </a:pPr>
            <a:r>
              <a:rPr dirty="0"/>
              <a:t>If reimbursement is inadequate, providers may ask Boards to cover the gap.</a:t>
            </a:r>
          </a:p>
          <a:p>
            <a:pPr marL="285750" indent="-285750">
              <a:spcAft>
                <a:spcPts val="400"/>
              </a:spcAft>
              <a:buFont typeface="Arial" panose="020B0604020202020204" pitchFamily="34" charset="0"/>
              <a:buChar char="•"/>
              <a:defRPr sz="1300">
                <a:solidFill>
                  <a:srgbClr val="2A333D"/>
                </a:solidFill>
                <a:latin typeface="Aptos"/>
              </a:defRPr>
            </a:pPr>
            <a:r>
              <a:rPr lang="en-US" dirty="0"/>
              <a:t>Boards that have already committed local funding to crisis centers may need to reassess operating budgets, contractual obligations, and long-term sustainability if requirements change. </a:t>
            </a:r>
            <a:endParaRPr dirty="0"/>
          </a:p>
        </p:txBody>
      </p:sp>
      <p:sp>
        <p:nvSpPr>
          <p:cNvPr id="7" name="Rounded Rectangle 6"/>
          <p:cNvSpPr/>
          <p:nvPr/>
        </p:nvSpPr>
        <p:spPr>
          <a:xfrm>
            <a:off x="548640" y="5806440"/>
            <a:ext cx="11064240" cy="502920"/>
          </a:xfrm>
          <a:prstGeom prst="roundRect">
            <a:avLst/>
          </a:prstGeom>
          <a:solidFill>
            <a:srgbClr val="1C3654"/>
          </a:solidFill>
          <a:ln>
            <a:solidFill>
              <a:srgbClr val="1C3654"/>
            </a:solidFill>
          </a:ln>
        </p:spPr>
        <p:style>
          <a:lnRef idx="1">
            <a:schemeClr val="accent1"/>
          </a:lnRef>
          <a:fillRef idx="3">
            <a:schemeClr val="accent1"/>
          </a:fillRef>
          <a:effectRef idx="2">
            <a:schemeClr val="accent1"/>
          </a:effectRef>
          <a:fontRef idx="minor">
            <a:schemeClr val="lt1"/>
          </a:fontRef>
        </p:style>
        <p:txBody>
          <a:bodyPr wrap="square" lIns="109728" tIns="87782" rIns="109728" bIns="65836" rtlCol="0" anchor="ctr">
            <a:normAutofit/>
          </a:bodyPr>
          <a:lstStyle/>
          <a:p>
            <a:pPr algn="ctr">
              <a:lnSpc>
                <a:spcPct val="100000"/>
              </a:lnSpc>
              <a:spcAft>
                <a:spcPts val="300"/>
              </a:spcAft>
              <a:defRPr sz="1300" b="1">
                <a:solidFill>
                  <a:srgbClr val="FFFFFF"/>
                </a:solidFill>
                <a:latin typeface="Aptos"/>
              </a:defRPr>
            </a:pPr>
            <a:r>
              <a:t>TAKEAWAY  |  New operating requirements + no confirmed Medicaid rate = potential local funding gap.</a:t>
            </a:r>
          </a:p>
        </p:txBody>
      </p:sp>
      <p:sp>
        <p:nvSpPr>
          <p:cNvPr id="8" name="Rectangle 7"/>
          <p:cNvSpPr/>
          <p:nvPr/>
        </p:nvSpPr>
        <p:spPr>
          <a:xfrm>
            <a:off x="502920" y="6510528"/>
            <a:ext cx="11155680" cy="13716"/>
          </a:xfrm>
          <a:prstGeom prst="rect">
            <a:avLst/>
          </a:prstGeom>
          <a:solidFill>
            <a:srgbClr val="E1EB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155680" y="6528816"/>
            <a:ext cx="457200" cy="182880"/>
          </a:xfrm>
          <a:prstGeom prst="rect">
            <a:avLst/>
          </a:prstGeom>
          <a:noFill/>
        </p:spPr>
        <p:txBody>
          <a:bodyPr wrap="none">
            <a:spAutoFit/>
          </a:bodyPr>
          <a:lstStyle/>
          <a:p>
            <a:pPr algn="r">
              <a:defRPr sz="800">
                <a:solidFill>
                  <a:srgbClr val="5C6975"/>
                </a:solidFill>
                <a:latin typeface="Aptos"/>
              </a:defRPr>
            </a:pPr>
            <a:r>
              <a:t>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2684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92608"/>
            <a:ext cx="11155680" cy="502920"/>
          </a:xfrm>
          <a:prstGeom prst="rect">
            <a:avLst/>
          </a:prstGeom>
          <a:noFill/>
        </p:spPr>
        <p:txBody>
          <a:bodyPr wrap="none">
            <a:spAutoFit/>
          </a:bodyPr>
          <a:lstStyle/>
          <a:p>
            <a:pPr>
              <a:defRPr sz="2700" b="1">
                <a:solidFill>
                  <a:srgbClr val="1C3654"/>
                </a:solidFill>
                <a:latin typeface="Aptos Display"/>
              </a:defRPr>
            </a:pPr>
            <a:r>
              <a:t>DBH Proposed Service &amp; Board Operations Rules</a:t>
            </a:r>
          </a:p>
        </p:txBody>
      </p:sp>
      <p:sp>
        <p:nvSpPr>
          <p:cNvPr id="4" name="TextBox 3"/>
          <p:cNvSpPr txBox="1"/>
          <p:nvPr/>
        </p:nvSpPr>
        <p:spPr>
          <a:xfrm>
            <a:off x="530352" y="813816"/>
            <a:ext cx="11064240" cy="292608"/>
          </a:xfrm>
          <a:prstGeom prst="rect">
            <a:avLst/>
          </a:prstGeom>
          <a:noFill/>
        </p:spPr>
        <p:txBody>
          <a:bodyPr wrap="none">
            <a:spAutoFit/>
          </a:bodyPr>
          <a:lstStyle/>
          <a:p>
            <a:pPr>
              <a:defRPr sz="1100">
                <a:solidFill>
                  <a:srgbClr val="5C6975"/>
                </a:solidFill>
                <a:latin typeface="Aptos"/>
              </a:defRPr>
            </a:pPr>
            <a:r>
              <a:t>Five-year rule review backlog and accelerated rulemaking</a:t>
            </a:r>
          </a:p>
        </p:txBody>
      </p:sp>
      <p:sp>
        <p:nvSpPr>
          <p:cNvPr id="5" name="Rounded Rectangle 4"/>
          <p:cNvSpPr/>
          <p:nvPr/>
        </p:nvSpPr>
        <p:spPr>
          <a:xfrm>
            <a:off x="548640" y="1188720"/>
            <a:ext cx="11064240" cy="713232"/>
          </a:xfrm>
          <a:prstGeom prst="roundRect">
            <a:avLst/>
          </a:prstGeom>
          <a:solidFill>
            <a:srgbClr val="EFF4F8"/>
          </a:solidFill>
          <a:ln>
            <a:solidFill>
              <a:srgbClr val="EFF4F8"/>
            </a:solidFill>
          </a:ln>
        </p:spPr>
        <p:style>
          <a:lnRef idx="1">
            <a:schemeClr val="accent1"/>
          </a:lnRef>
          <a:fillRef idx="3">
            <a:schemeClr val="accent1"/>
          </a:fillRef>
          <a:effectRef idx="2">
            <a:schemeClr val="accent1"/>
          </a:effectRef>
          <a:fontRef idx="minor">
            <a:schemeClr val="lt1"/>
          </a:fontRef>
        </p:style>
        <p:txBody>
          <a:bodyPr wrap="square" lIns="137160" tIns="109728" rIns="137160" bIns="82296" rtlCol="0" anchor="t">
            <a:normAutofit/>
          </a:bodyPr>
          <a:lstStyle/>
          <a:p>
            <a:pPr algn="ctr">
              <a:lnSpc>
                <a:spcPct val="100000"/>
              </a:lnSpc>
              <a:spcAft>
                <a:spcPts val="300"/>
              </a:spcAft>
              <a:defRPr sz="1400" b="0">
                <a:solidFill>
                  <a:srgbClr val="2A333D"/>
                </a:solidFill>
                <a:latin typeface="Aptos"/>
              </a:defRPr>
            </a:pPr>
            <a:r>
              <a:t>DBH is addressing administrative rules past their five-year review deadlines and has indicated interest in advancing several rules through CSI and JCARR before the end of the current administration.</a:t>
            </a:r>
          </a:p>
        </p:txBody>
      </p:sp>
      <p:sp>
        <p:nvSpPr>
          <p:cNvPr id="6" name="Rounded Rectangle 5"/>
          <p:cNvSpPr/>
          <p:nvPr/>
        </p:nvSpPr>
        <p:spPr>
          <a:xfrm>
            <a:off x="548640" y="2103120"/>
            <a:ext cx="5440680" cy="3246120"/>
          </a:xfrm>
          <a:prstGeom prst="roundRect">
            <a:avLst/>
          </a:prstGeom>
          <a:solidFill>
            <a:srgbClr val="E1EBF4"/>
          </a:solidFill>
          <a:ln>
            <a:solidFill>
              <a:srgbClr val="E1EBF4"/>
            </a:solidFill>
          </a:ln>
        </p:spPr>
        <p:style>
          <a:lnRef idx="1">
            <a:schemeClr val="accent1"/>
          </a:lnRef>
          <a:fillRef idx="3">
            <a:schemeClr val="accent1"/>
          </a:fillRef>
          <a:effectRef idx="2">
            <a:schemeClr val="accent1"/>
          </a:effectRef>
          <a:fontRef idx="minor">
            <a:schemeClr val="lt1"/>
          </a:fontRef>
        </p:style>
        <p:txBody>
          <a:bodyPr wrap="square" lIns="164592" tIns="118872" rIns="146304" bIns="73152" rtlCol="0" anchor="ctr">
            <a:normAutofit/>
          </a:bodyPr>
          <a:lstStyle/>
          <a:p>
            <a:pPr algn="ctr">
              <a:spcAft>
                <a:spcPts val="600"/>
              </a:spcAft>
              <a:defRPr sz="1400" b="1">
                <a:solidFill>
                  <a:srgbClr val="1C3654"/>
                </a:solidFill>
                <a:latin typeface="Aptos"/>
              </a:defRPr>
            </a:pPr>
            <a:r>
              <a:rPr dirty="0"/>
              <a:t>Rules identified for review</a:t>
            </a:r>
          </a:p>
          <a:p>
            <a:pPr>
              <a:spcAft>
                <a:spcPts val="400"/>
              </a:spcAft>
              <a:defRPr sz="1300">
                <a:solidFill>
                  <a:srgbClr val="2A333D"/>
                </a:solidFill>
                <a:latin typeface="Aptos"/>
              </a:defRPr>
            </a:pPr>
            <a:r>
              <a:rPr dirty="0"/>
              <a:t>O.A.C. 5122-29-01 through 5122-29-29: behavioral health services.</a:t>
            </a:r>
          </a:p>
          <a:p>
            <a:pPr>
              <a:spcAft>
                <a:spcPts val="400"/>
              </a:spcAft>
              <a:defRPr sz="1300">
                <a:solidFill>
                  <a:srgbClr val="2A333D"/>
                </a:solidFill>
                <a:latin typeface="Aptos"/>
              </a:defRPr>
            </a:pPr>
            <a:r>
              <a:rPr dirty="0"/>
              <a:t>O.A.C. 5122-30-03-1 through 5122-30-03-16: residential services.</a:t>
            </a:r>
          </a:p>
          <a:p>
            <a:pPr>
              <a:spcAft>
                <a:spcPts val="400"/>
              </a:spcAft>
              <a:defRPr sz="1300">
                <a:solidFill>
                  <a:srgbClr val="2A333D"/>
                </a:solidFill>
                <a:latin typeface="Aptos"/>
              </a:defRPr>
            </a:pPr>
            <a:r>
              <a:rPr dirty="0"/>
              <a:t>O.A.C. 5122:2-2-02 through 5122:2-2-06: five Board operations rules covering client rights/grievances, withdrawal from joint-county services, Board appointments and operations, and mediation</a:t>
            </a:r>
            <a:r>
              <a:rPr lang="en-US" dirty="0"/>
              <a:t> procedures.</a:t>
            </a:r>
            <a:endParaRPr dirty="0"/>
          </a:p>
        </p:txBody>
      </p:sp>
      <p:sp>
        <p:nvSpPr>
          <p:cNvPr id="7" name="Rounded Rectangle 6"/>
          <p:cNvSpPr/>
          <p:nvPr/>
        </p:nvSpPr>
        <p:spPr>
          <a:xfrm>
            <a:off x="6217920" y="2103120"/>
            <a:ext cx="5440680" cy="3246120"/>
          </a:xfrm>
          <a:prstGeom prst="roundRect">
            <a:avLst/>
          </a:prstGeom>
          <a:solidFill>
            <a:srgbClr val="EFF4F8"/>
          </a:solidFill>
          <a:ln>
            <a:solidFill>
              <a:srgbClr val="EFF4F8"/>
            </a:solidFill>
          </a:ln>
        </p:spPr>
        <p:style>
          <a:lnRef idx="1">
            <a:schemeClr val="accent1"/>
          </a:lnRef>
          <a:fillRef idx="3">
            <a:schemeClr val="accent1"/>
          </a:fillRef>
          <a:effectRef idx="2">
            <a:schemeClr val="accent1"/>
          </a:effectRef>
          <a:fontRef idx="minor">
            <a:schemeClr val="lt1"/>
          </a:fontRef>
        </p:style>
        <p:txBody>
          <a:bodyPr wrap="square" lIns="164592" tIns="118872" rIns="146304" bIns="73152" rtlCol="0" anchor="ctr">
            <a:normAutofit/>
          </a:bodyPr>
          <a:lstStyle/>
          <a:p>
            <a:pPr algn="ctr">
              <a:spcAft>
                <a:spcPts val="600"/>
              </a:spcAft>
              <a:defRPr sz="1400" b="1">
                <a:solidFill>
                  <a:srgbClr val="1C3654"/>
                </a:solidFill>
                <a:latin typeface="Aptos"/>
              </a:defRPr>
            </a:pPr>
            <a:r>
              <a:rPr dirty="0"/>
              <a:t>Status</a:t>
            </a:r>
            <a:endParaRPr lang="en-US" dirty="0"/>
          </a:p>
          <a:p>
            <a:pPr marL="285750" indent="-285750">
              <a:spcAft>
                <a:spcPts val="400"/>
              </a:spcAft>
              <a:buFont typeface="Arial" panose="020B0604020202020204" pitchFamily="34" charset="0"/>
              <a:buChar char="•"/>
              <a:defRPr sz="1300">
                <a:solidFill>
                  <a:srgbClr val="2A333D"/>
                </a:solidFill>
                <a:latin typeface="Aptos"/>
              </a:defRPr>
            </a:pPr>
            <a:r>
              <a:rPr lang="en-US" dirty="0"/>
              <a:t>DBH invited stakeholder feedback with a five-business-day comment period.</a:t>
            </a:r>
          </a:p>
          <a:p>
            <a:pPr marL="285750" indent="-285750">
              <a:spcAft>
                <a:spcPts val="400"/>
              </a:spcAft>
              <a:buFont typeface="Arial" panose="020B0604020202020204" pitchFamily="34" charset="0"/>
              <a:buChar char="•"/>
              <a:defRPr sz="1300">
                <a:solidFill>
                  <a:srgbClr val="2A333D"/>
                </a:solidFill>
                <a:latin typeface="Aptos"/>
              </a:defRPr>
            </a:pPr>
            <a:r>
              <a:rPr dirty="0"/>
              <a:t>OACBHA submitted comments on the Board operations and residential services rules.</a:t>
            </a:r>
          </a:p>
          <a:p>
            <a:pPr marL="285750" indent="-285750">
              <a:spcAft>
                <a:spcPts val="400"/>
              </a:spcAft>
              <a:buFont typeface="Arial" panose="020B0604020202020204" pitchFamily="34" charset="0"/>
              <a:buChar char="•"/>
              <a:defRPr sz="1300">
                <a:solidFill>
                  <a:srgbClr val="2A333D"/>
                </a:solidFill>
                <a:latin typeface="Aptos"/>
              </a:defRPr>
            </a:pPr>
            <a:r>
              <a:rPr dirty="0"/>
              <a:t>As of this update, these rules have not been filed with CSI or JCARR.</a:t>
            </a:r>
          </a:p>
        </p:txBody>
      </p:sp>
      <p:sp>
        <p:nvSpPr>
          <p:cNvPr id="8" name="Rounded Rectangle 7"/>
          <p:cNvSpPr/>
          <p:nvPr/>
        </p:nvSpPr>
        <p:spPr>
          <a:xfrm>
            <a:off x="548640" y="5577840"/>
            <a:ext cx="11064240" cy="566928"/>
          </a:xfrm>
          <a:prstGeom prst="roundRect">
            <a:avLst/>
          </a:prstGeom>
          <a:solidFill>
            <a:srgbClr val="1C3654"/>
          </a:solidFill>
          <a:ln>
            <a:solidFill>
              <a:srgbClr val="1C3654"/>
            </a:solidFill>
          </a:ln>
        </p:spPr>
        <p:style>
          <a:lnRef idx="1">
            <a:schemeClr val="accent1"/>
          </a:lnRef>
          <a:fillRef idx="3">
            <a:schemeClr val="accent1"/>
          </a:fillRef>
          <a:effectRef idx="2">
            <a:schemeClr val="accent1"/>
          </a:effectRef>
          <a:fontRef idx="minor">
            <a:schemeClr val="lt1"/>
          </a:fontRef>
        </p:style>
        <p:txBody>
          <a:bodyPr wrap="square" lIns="128016" tIns="102412" rIns="128016" bIns="76809" rtlCol="0" anchor="ctr">
            <a:normAutofit fontScale="92500" lnSpcReduction="10000"/>
          </a:bodyPr>
          <a:lstStyle/>
          <a:p>
            <a:pPr algn="ctr">
              <a:lnSpc>
                <a:spcPct val="100000"/>
              </a:lnSpc>
              <a:spcAft>
                <a:spcPts val="300"/>
              </a:spcAft>
              <a:defRPr sz="1300" b="1">
                <a:solidFill>
                  <a:srgbClr val="FFFFFF"/>
                </a:solidFill>
                <a:latin typeface="Aptos"/>
              </a:defRPr>
            </a:pPr>
            <a:r>
              <a:rPr lang="en-US" dirty="0"/>
              <a:t>Advocacy Efforts</a:t>
            </a:r>
            <a:r>
              <a:rPr dirty="0"/>
              <a:t> |  </a:t>
            </a:r>
            <a:r>
              <a:rPr lang="en-US" dirty="0"/>
              <a:t>Many advocacy groups, including OACBHA, have requested that a pause occur with these rules and the Adult Crisis Rules, to allow for stakeholder engagement and sufficient time to prepare for operational and service delivery changes.</a:t>
            </a:r>
            <a:endParaRPr dirty="0"/>
          </a:p>
        </p:txBody>
      </p:sp>
      <p:sp>
        <p:nvSpPr>
          <p:cNvPr id="9" name="Rectangle 8"/>
          <p:cNvSpPr/>
          <p:nvPr/>
        </p:nvSpPr>
        <p:spPr>
          <a:xfrm>
            <a:off x="502920" y="6510528"/>
            <a:ext cx="11155680" cy="13716"/>
          </a:xfrm>
          <a:prstGeom prst="rect">
            <a:avLst/>
          </a:prstGeom>
          <a:solidFill>
            <a:srgbClr val="E1EB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155680" y="6528816"/>
            <a:ext cx="457200" cy="182880"/>
          </a:xfrm>
          <a:prstGeom prst="rect">
            <a:avLst/>
          </a:prstGeom>
          <a:noFill/>
        </p:spPr>
        <p:txBody>
          <a:bodyPr wrap="none">
            <a:spAutoFit/>
          </a:bodyPr>
          <a:lstStyle/>
          <a:p>
            <a:pPr algn="r">
              <a:defRPr sz="800">
                <a:solidFill>
                  <a:srgbClr val="5C6975"/>
                </a:solidFill>
                <a:latin typeface="Aptos"/>
              </a:defRPr>
            </a:pPr>
            <a:r>
              <a:t>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2684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92608"/>
            <a:ext cx="11155680" cy="502920"/>
          </a:xfrm>
          <a:prstGeom prst="rect">
            <a:avLst/>
          </a:prstGeom>
          <a:noFill/>
        </p:spPr>
        <p:txBody>
          <a:bodyPr wrap="none">
            <a:spAutoFit/>
          </a:bodyPr>
          <a:lstStyle/>
          <a:p>
            <a:pPr>
              <a:defRPr sz="2700" b="1">
                <a:solidFill>
                  <a:srgbClr val="1C3654"/>
                </a:solidFill>
                <a:latin typeface="Aptos Display"/>
              </a:defRPr>
            </a:pPr>
            <a:r>
              <a:t>ODM Behavioral Health Services Rules</a:t>
            </a:r>
          </a:p>
        </p:txBody>
      </p:sp>
      <p:sp>
        <p:nvSpPr>
          <p:cNvPr id="4" name="TextBox 3"/>
          <p:cNvSpPr txBox="1"/>
          <p:nvPr/>
        </p:nvSpPr>
        <p:spPr>
          <a:xfrm>
            <a:off x="530352" y="813816"/>
            <a:ext cx="11064240" cy="292608"/>
          </a:xfrm>
          <a:prstGeom prst="rect">
            <a:avLst/>
          </a:prstGeom>
          <a:noFill/>
        </p:spPr>
        <p:txBody>
          <a:bodyPr wrap="none">
            <a:spAutoFit/>
          </a:bodyPr>
          <a:lstStyle/>
          <a:p>
            <a:pPr>
              <a:defRPr sz="1100">
                <a:solidFill>
                  <a:srgbClr val="5C6975"/>
                </a:solidFill>
                <a:latin typeface="Aptos"/>
              </a:defRPr>
            </a:pPr>
            <a:r>
              <a:t>O.A.C. Chapters 5160-27 and 5160-8-05</a:t>
            </a:r>
          </a:p>
        </p:txBody>
      </p:sp>
      <p:sp>
        <p:nvSpPr>
          <p:cNvPr id="5" name="Rounded Rectangle 4"/>
          <p:cNvSpPr/>
          <p:nvPr/>
        </p:nvSpPr>
        <p:spPr>
          <a:xfrm>
            <a:off x="548640" y="1170432"/>
            <a:ext cx="11064240" cy="658368"/>
          </a:xfrm>
          <a:prstGeom prst="roundRect">
            <a:avLst/>
          </a:prstGeom>
          <a:solidFill>
            <a:srgbClr val="EFF4F8"/>
          </a:solidFill>
          <a:ln>
            <a:solidFill>
              <a:srgbClr val="EFF4F8"/>
            </a:solidFill>
          </a:ln>
        </p:spPr>
        <p:style>
          <a:lnRef idx="1">
            <a:schemeClr val="accent1"/>
          </a:lnRef>
          <a:fillRef idx="3">
            <a:schemeClr val="accent1"/>
          </a:fillRef>
          <a:effectRef idx="2">
            <a:schemeClr val="accent1"/>
          </a:effectRef>
          <a:fontRef idx="minor">
            <a:schemeClr val="lt1"/>
          </a:fontRef>
        </p:style>
        <p:txBody>
          <a:bodyPr wrap="square" lIns="128016" tIns="102412" rIns="128016" bIns="76809" rtlCol="0" anchor="t">
            <a:normAutofit fontScale="85000" lnSpcReduction="10000"/>
          </a:bodyPr>
          <a:lstStyle/>
          <a:p>
            <a:pPr algn="ctr">
              <a:lnSpc>
                <a:spcPct val="100000"/>
              </a:lnSpc>
              <a:spcAft>
                <a:spcPts val="300"/>
              </a:spcAft>
              <a:defRPr sz="1300" b="0">
                <a:solidFill>
                  <a:srgbClr val="2A333D"/>
                </a:solidFill>
                <a:latin typeface="Aptos"/>
              </a:defRPr>
            </a:pPr>
            <a:r>
              <a:rPr dirty="0"/>
              <a:t>ODM and DBH have proposed changes </a:t>
            </a:r>
            <a:r>
              <a:rPr lang="en-US" dirty="0"/>
              <a:t>to BH service rules that could affect Medicaid reimbursement, provider operations and the services available to individuals. </a:t>
            </a:r>
            <a:r>
              <a:rPr dirty="0"/>
              <a:t>On October 19,</a:t>
            </a:r>
            <a:r>
              <a:rPr lang="en-US" dirty="0"/>
              <a:t> it was announced that the implementation of these rules would be delayed to July of 2027, but efforts would continue moving forward with getting them filed. </a:t>
            </a:r>
            <a:r>
              <a:rPr dirty="0"/>
              <a:t> </a:t>
            </a:r>
          </a:p>
        </p:txBody>
      </p:sp>
      <p:sp>
        <p:nvSpPr>
          <p:cNvPr id="6" name="Rounded Rectangle 5"/>
          <p:cNvSpPr/>
          <p:nvPr/>
        </p:nvSpPr>
        <p:spPr>
          <a:xfrm>
            <a:off x="548640" y="2011680"/>
            <a:ext cx="5440680" cy="3520440"/>
          </a:xfrm>
          <a:prstGeom prst="roundRect">
            <a:avLst/>
          </a:prstGeom>
          <a:solidFill>
            <a:srgbClr val="E1EBF4"/>
          </a:solidFill>
          <a:ln>
            <a:solidFill>
              <a:srgbClr val="E1EBF4"/>
            </a:solidFill>
          </a:ln>
        </p:spPr>
        <p:style>
          <a:lnRef idx="1">
            <a:schemeClr val="accent1"/>
          </a:lnRef>
          <a:fillRef idx="3">
            <a:schemeClr val="accent1"/>
          </a:fillRef>
          <a:effectRef idx="2">
            <a:schemeClr val="accent1"/>
          </a:effectRef>
          <a:fontRef idx="minor">
            <a:schemeClr val="lt1"/>
          </a:fontRef>
        </p:style>
        <p:txBody>
          <a:bodyPr wrap="square" lIns="164592" tIns="118872" rIns="146304" bIns="73152" rtlCol="0" anchor="ctr">
            <a:normAutofit/>
          </a:bodyPr>
          <a:lstStyle/>
          <a:p>
            <a:pPr algn="ctr">
              <a:spcAft>
                <a:spcPts val="600"/>
              </a:spcAft>
              <a:defRPr sz="1330" b="1">
                <a:solidFill>
                  <a:srgbClr val="1C3654"/>
                </a:solidFill>
                <a:latin typeface="Aptos"/>
              </a:defRPr>
            </a:pPr>
            <a:r>
              <a:rPr dirty="0"/>
              <a:t>Proposed rule changes</a:t>
            </a:r>
          </a:p>
          <a:p>
            <a:pPr>
              <a:spcAft>
                <a:spcPts val="400"/>
              </a:spcAft>
              <a:defRPr sz="1230">
                <a:solidFill>
                  <a:srgbClr val="2A333D"/>
                </a:solidFill>
                <a:latin typeface="Aptos"/>
              </a:defRPr>
            </a:pPr>
            <a:r>
              <a:rPr dirty="0"/>
              <a:t>Changes to which provider types may deliver certain services.</a:t>
            </a:r>
          </a:p>
          <a:p>
            <a:pPr>
              <a:spcAft>
                <a:spcPts val="400"/>
              </a:spcAft>
              <a:defRPr sz="1230">
                <a:solidFill>
                  <a:srgbClr val="2A333D"/>
                </a:solidFill>
                <a:latin typeface="Aptos"/>
              </a:defRPr>
            </a:pPr>
            <a:r>
              <a:rPr dirty="0"/>
              <a:t>Higher minimum service-hour requirements in some circumstances without corresponding reimbursement increases.</a:t>
            </a:r>
          </a:p>
          <a:p>
            <a:pPr>
              <a:spcAft>
                <a:spcPts val="400"/>
              </a:spcAft>
              <a:defRPr sz="1230">
                <a:solidFill>
                  <a:srgbClr val="2A333D"/>
                </a:solidFill>
                <a:latin typeface="Aptos"/>
              </a:defRPr>
            </a:pPr>
            <a:r>
              <a:rPr dirty="0"/>
              <a:t>Additional provider supervision requirements and changes to covered service-hour limits.</a:t>
            </a:r>
          </a:p>
          <a:p>
            <a:pPr>
              <a:spcAft>
                <a:spcPts val="400"/>
              </a:spcAft>
              <a:defRPr sz="1230">
                <a:solidFill>
                  <a:srgbClr val="2A333D"/>
                </a:solidFill>
                <a:latin typeface="Aptos"/>
              </a:defRPr>
            </a:pPr>
            <a:r>
              <a:rPr dirty="0"/>
              <a:t>Revised payment methodologies, including flat rates for some services; Service limits/utilization management may move into a department-wide prior authorization rule or master list.</a:t>
            </a:r>
            <a:endParaRPr lang="en-US" dirty="0"/>
          </a:p>
          <a:p>
            <a:pPr>
              <a:spcAft>
                <a:spcPts val="400"/>
              </a:spcAft>
              <a:defRPr sz="1230">
                <a:solidFill>
                  <a:srgbClr val="2A333D"/>
                </a:solidFill>
                <a:latin typeface="Aptos"/>
              </a:defRPr>
            </a:pPr>
            <a:r>
              <a:rPr lang="en-US" dirty="0"/>
              <a:t>Elimination of coverage for certain services, such as mental health day treatment, and changes to service definitions that could limit eligibility to individuals with SMI or SED. </a:t>
            </a:r>
            <a:endParaRPr dirty="0"/>
          </a:p>
        </p:txBody>
      </p:sp>
      <p:sp>
        <p:nvSpPr>
          <p:cNvPr id="7" name="Rounded Rectangle 6"/>
          <p:cNvSpPr/>
          <p:nvPr/>
        </p:nvSpPr>
        <p:spPr>
          <a:xfrm>
            <a:off x="6217920" y="1773936"/>
            <a:ext cx="5440680" cy="3758184"/>
          </a:xfrm>
          <a:prstGeom prst="roundRect">
            <a:avLst/>
          </a:prstGeom>
          <a:solidFill>
            <a:srgbClr val="EFF4F8"/>
          </a:solidFill>
          <a:ln>
            <a:solidFill>
              <a:srgbClr val="EFF4F8"/>
            </a:solidFill>
          </a:ln>
        </p:spPr>
        <p:style>
          <a:lnRef idx="1">
            <a:schemeClr val="accent1"/>
          </a:lnRef>
          <a:fillRef idx="3">
            <a:schemeClr val="accent1"/>
          </a:fillRef>
          <a:effectRef idx="2">
            <a:schemeClr val="accent1"/>
          </a:effectRef>
          <a:fontRef idx="minor">
            <a:schemeClr val="lt1"/>
          </a:fontRef>
        </p:style>
        <p:txBody>
          <a:bodyPr wrap="square" lIns="164592" tIns="118872" rIns="146304" bIns="73152" rtlCol="0" anchor="ctr">
            <a:normAutofit fontScale="92500" lnSpcReduction="20000"/>
          </a:bodyPr>
          <a:lstStyle/>
          <a:p>
            <a:pPr algn="ctr">
              <a:spcAft>
                <a:spcPts val="600"/>
              </a:spcAft>
              <a:defRPr sz="1330" b="1">
                <a:solidFill>
                  <a:srgbClr val="1C3654"/>
                </a:solidFill>
                <a:latin typeface="Aptos"/>
              </a:defRPr>
            </a:pPr>
            <a:r>
              <a:rPr dirty="0"/>
              <a:t>Potential fiscal and system impacts</a:t>
            </a:r>
          </a:p>
          <a:p>
            <a:pPr marL="285750" indent="-285750">
              <a:spcAft>
                <a:spcPts val="400"/>
              </a:spcAft>
              <a:buFont typeface="Arial" panose="020B0604020202020204" pitchFamily="34" charset="0"/>
              <a:buChar char="•"/>
              <a:defRPr sz="1230">
                <a:solidFill>
                  <a:srgbClr val="2A333D"/>
                </a:solidFill>
                <a:latin typeface="Aptos"/>
              </a:defRPr>
            </a:pPr>
            <a:r>
              <a:rPr dirty="0"/>
              <a:t>Possible elimination of coverage for some services, including mental health day treatment.</a:t>
            </a:r>
          </a:p>
          <a:p>
            <a:pPr marL="285750" indent="-285750">
              <a:spcAft>
                <a:spcPts val="400"/>
              </a:spcAft>
              <a:buFont typeface="Arial" panose="020B0604020202020204" pitchFamily="34" charset="0"/>
              <a:buChar char="•"/>
              <a:defRPr sz="1230">
                <a:solidFill>
                  <a:srgbClr val="2A333D"/>
                </a:solidFill>
                <a:latin typeface="Aptos"/>
              </a:defRPr>
            </a:pPr>
            <a:r>
              <a:rPr dirty="0"/>
              <a:t>Service definitions may narrow eligibility to people with SMI or SED.</a:t>
            </a:r>
            <a:endParaRPr lang="en-US" dirty="0"/>
          </a:p>
          <a:p>
            <a:pPr marL="285750" indent="-285750">
              <a:spcAft>
                <a:spcPts val="400"/>
              </a:spcAft>
              <a:buFont typeface="Arial" panose="020B0604020202020204" pitchFamily="34" charset="0"/>
              <a:buChar char="•"/>
              <a:defRPr sz="1230">
                <a:solidFill>
                  <a:srgbClr val="2A333D"/>
                </a:solidFill>
                <a:latin typeface="Aptos"/>
              </a:defRPr>
            </a:pPr>
            <a:r>
              <a:rPr lang="en-US" dirty="0"/>
              <a:t>How will changes in Medicaid reimbursement affect the financial viability of contracted providers and their ability to maintain current service capacity?</a:t>
            </a:r>
          </a:p>
          <a:p>
            <a:pPr marL="285750" indent="-285750">
              <a:spcAft>
                <a:spcPts val="400"/>
              </a:spcAft>
              <a:buFont typeface="Arial" panose="020B0604020202020204" pitchFamily="34" charset="0"/>
              <a:buChar char="•"/>
              <a:defRPr sz="1230">
                <a:solidFill>
                  <a:srgbClr val="2A333D"/>
                </a:solidFill>
                <a:latin typeface="Aptos"/>
              </a:defRPr>
            </a:pPr>
            <a:r>
              <a:rPr lang="en-US" dirty="0"/>
              <a:t>If providers must deliver more hours of service, meet additional supervision requirements, or employ different types of qualified staff without a corresponding increase in reimbursement, will they seek additional Board funding?</a:t>
            </a:r>
          </a:p>
          <a:p>
            <a:pPr marL="285750" indent="-285750">
              <a:spcAft>
                <a:spcPts val="400"/>
              </a:spcAft>
              <a:buFont typeface="Arial" panose="020B0604020202020204" pitchFamily="34" charset="0"/>
              <a:buChar char="•"/>
              <a:defRPr sz="1230">
                <a:solidFill>
                  <a:srgbClr val="2A333D"/>
                </a:solidFill>
                <a:latin typeface="Aptos"/>
              </a:defRPr>
            </a:pPr>
            <a:r>
              <a:rPr lang="en-US" dirty="0"/>
              <a:t>Will Boards need to reconsider their non-Medicaid funded benefits or service definitions to determine if they should continue to support services no longer covered by Medicaid?</a:t>
            </a:r>
          </a:p>
          <a:p>
            <a:pPr marL="285750" indent="-285750">
              <a:spcAft>
                <a:spcPts val="400"/>
              </a:spcAft>
              <a:buFont typeface="Arial" panose="020B0604020202020204" pitchFamily="34" charset="0"/>
              <a:buChar char="•"/>
              <a:defRPr sz="1230">
                <a:solidFill>
                  <a:srgbClr val="2A333D"/>
                </a:solidFill>
                <a:latin typeface="Aptos"/>
              </a:defRPr>
            </a:pPr>
            <a:r>
              <a:rPr lang="en-US" dirty="0"/>
              <a:t>If Medicaid service limits or prior authorization requirements become more restrictive, will Boards be asked to fund additional services, longer episodes of care, or services denied by Medicaid?</a:t>
            </a:r>
          </a:p>
          <a:p>
            <a:pPr marL="285750" indent="-285750">
              <a:spcAft>
                <a:spcPts val="400"/>
              </a:spcAft>
              <a:buFont typeface="Arial" panose="020B0604020202020204" pitchFamily="34" charset="0"/>
              <a:buChar char="•"/>
              <a:defRPr sz="1230">
                <a:solidFill>
                  <a:srgbClr val="2A333D"/>
                </a:solidFill>
                <a:latin typeface="Aptos"/>
              </a:defRPr>
            </a:pPr>
            <a:r>
              <a:rPr lang="en-US" dirty="0"/>
              <a:t>Could these changes result in a reduction in the number of providers able to deliver services, potentially affecting access and capacity?</a:t>
            </a:r>
            <a:endParaRPr dirty="0"/>
          </a:p>
        </p:txBody>
      </p:sp>
      <p:sp>
        <p:nvSpPr>
          <p:cNvPr id="8" name="Rounded Rectangle 7"/>
          <p:cNvSpPr/>
          <p:nvPr/>
        </p:nvSpPr>
        <p:spPr>
          <a:xfrm>
            <a:off x="548640" y="5715000"/>
            <a:ext cx="11064240" cy="530352"/>
          </a:xfrm>
          <a:prstGeom prst="roundRect">
            <a:avLst/>
          </a:prstGeom>
          <a:solidFill>
            <a:srgbClr val="1C3654"/>
          </a:solidFill>
          <a:ln>
            <a:solidFill>
              <a:srgbClr val="1C3654"/>
            </a:solidFill>
          </a:ln>
        </p:spPr>
        <p:style>
          <a:lnRef idx="1">
            <a:schemeClr val="accent1"/>
          </a:lnRef>
          <a:fillRef idx="3">
            <a:schemeClr val="accent1"/>
          </a:fillRef>
          <a:effectRef idx="2">
            <a:schemeClr val="accent1"/>
          </a:effectRef>
          <a:fontRef idx="minor">
            <a:schemeClr val="lt1"/>
          </a:fontRef>
        </p:style>
        <p:txBody>
          <a:bodyPr wrap="square" lIns="118872" tIns="95097" rIns="118872" bIns="71323" rtlCol="0" anchor="ctr">
            <a:normAutofit/>
          </a:bodyPr>
          <a:lstStyle/>
          <a:p>
            <a:pPr algn="ctr">
              <a:lnSpc>
                <a:spcPct val="100000"/>
              </a:lnSpc>
              <a:spcAft>
                <a:spcPts val="300"/>
              </a:spcAft>
              <a:defRPr sz="1250" b="1">
                <a:solidFill>
                  <a:srgbClr val="FFFFFF"/>
                </a:solidFill>
                <a:latin typeface="Aptos"/>
              </a:defRPr>
            </a:pPr>
            <a:r>
              <a:t>TAKEAWAY  |  Evaluate individual provider impacts and the cumulative effect on local systems of care and requests for additional Board funding.</a:t>
            </a:r>
          </a:p>
        </p:txBody>
      </p:sp>
      <p:sp>
        <p:nvSpPr>
          <p:cNvPr id="9" name="Rectangle 8"/>
          <p:cNvSpPr/>
          <p:nvPr/>
        </p:nvSpPr>
        <p:spPr>
          <a:xfrm>
            <a:off x="502920" y="6510528"/>
            <a:ext cx="11155680" cy="13716"/>
          </a:xfrm>
          <a:prstGeom prst="rect">
            <a:avLst/>
          </a:prstGeom>
          <a:solidFill>
            <a:srgbClr val="E1EB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155680" y="6528816"/>
            <a:ext cx="457200" cy="182880"/>
          </a:xfrm>
          <a:prstGeom prst="rect">
            <a:avLst/>
          </a:prstGeom>
          <a:noFill/>
        </p:spPr>
        <p:txBody>
          <a:bodyPr wrap="none">
            <a:spAutoFit/>
          </a:bodyPr>
          <a:lstStyle/>
          <a:p>
            <a:pPr algn="r">
              <a:defRPr sz="800">
                <a:solidFill>
                  <a:srgbClr val="5C6975"/>
                </a:solidFill>
                <a:latin typeface="Aptos"/>
              </a:defRPr>
            </a:pPr>
            <a:r>
              <a:t>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199</TotalTime>
  <Words>1095</Words>
  <Application>Microsoft Office PowerPoint</Application>
  <PresentationFormat>Widescreen</PresentationFormat>
  <Paragraphs>66</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OACBHA Fiscal Committee- Policy Updates with ADAMH Board Potential Fiscal Impacts- October 20, 2026</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Fonda Freeman</dc:creator>
  <cp:keywords/>
  <dc:description>generated using python-pptx</dc:description>
  <cp:lastModifiedBy>Fonda G. Freeman</cp:lastModifiedBy>
  <cp:revision>1</cp:revision>
  <dcterms:created xsi:type="dcterms:W3CDTF">2013-01-27T09:14:16Z</dcterms:created>
  <dcterms:modified xsi:type="dcterms:W3CDTF">2026-10-20T15:33:32Z</dcterms:modified>
  <cp:category/>
</cp:coreProperties>
</file>