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1495" r:id="rId3"/>
    <p:sldId id="1563" r:id="rId4"/>
    <p:sldId id="1566" r:id="rId5"/>
    <p:sldId id="1556" r:id="rId6"/>
    <p:sldId id="1531" r:id="rId7"/>
    <p:sldId id="1561" r:id="rId8"/>
    <p:sldId id="1527" r:id="rId9"/>
    <p:sldId id="1564" r:id="rId10"/>
    <p:sldId id="1514" r:id="rId11"/>
    <p:sldId id="1552" r:id="rId12"/>
    <p:sldId id="1532" r:id="rId13"/>
    <p:sldId id="1521" r:id="rId14"/>
    <p:sldId id="1553" r:id="rId15"/>
    <p:sldId id="262" r:id="rId16"/>
    <p:sldId id="1554" r:id="rId17"/>
    <p:sldId id="1539" r:id="rId18"/>
    <p:sldId id="1555" r:id="rId19"/>
    <p:sldId id="1567" r:id="rId20"/>
    <p:sldId id="1568" r:id="rId21"/>
    <p:sldId id="1530" r:id="rId22"/>
    <p:sldId id="152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44" autoAdjust="0"/>
    <p:restoredTop sz="94660"/>
  </p:normalViewPr>
  <p:slideViewPr>
    <p:cSldViewPr snapToGrid="0">
      <p:cViewPr varScale="1">
        <p:scale>
          <a:sx n="101" d="100"/>
          <a:sy n="101" d="100"/>
        </p:scale>
        <p:origin x="23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Suicides in Ohio</a:t>
            </a:r>
          </a:p>
        </c:rich>
      </c:tx>
      <c:layout>
        <c:manualLayout>
          <c:xMode val="edge"/>
          <c:yMode val="edge"/>
          <c:x val="0.28786696919419441"/>
          <c:y val="4.13296123862215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7909346826136E-2"/>
          <c:y val="0.27786664647028242"/>
          <c:w val="0.88469258442912047"/>
          <c:h val="0.6296023570600415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1836</c:v>
                </c:pt>
                <c:pt idx="1">
                  <c:v>1642</c:v>
                </c:pt>
                <c:pt idx="2">
                  <c:v>1766</c:v>
                </c:pt>
                <c:pt idx="3">
                  <c:v>1797</c:v>
                </c:pt>
                <c:pt idx="4">
                  <c:v>1777</c:v>
                </c:pt>
                <c:pt idx="5">
                  <c:v>1833</c:v>
                </c:pt>
              </c:numCache>
            </c:numRef>
          </c:val>
          <c:extLst>
            <c:ext xmlns:c16="http://schemas.microsoft.com/office/drawing/2014/chart" uri="{C3380CC4-5D6E-409C-BE32-E72D297353CC}">
              <c16:uniqueId val="{00000000-E1CB-DC4E-94C5-0D54EA390FE2}"/>
            </c:ext>
          </c:extLst>
        </c:ser>
        <c:dLbls>
          <c:showLegendKey val="0"/>
          <c:showVal val="0"/>
          <c:showCatName val="0"/>
          <c:showSerName val="0"/>
          <c:showPercent val="0"/>
          <c:showBubbleSize val="0"/>
        </c:dLbls>
        <c:gapWidth val="219"/>
        <c:overlap val="-27"/>
        <c:axId val="1512206591"/>
        <c:axId val="1512208831"/>
      </c:barChart>
      <c:catAx>
        <c:axId val="151220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208831"/>
        <c:crosses val="autoZero"/>
        <c:auto val="1"/>
        <c:lblAlgn val="ctr"/>
        <c:lblOffset val="100"/>
        <c:noMultiLvlLbl val="0"/>
      </c:catAx>
      <c:valAx>
        <c:axId val="151220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2065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5</c:v>
                </c:pt>
                <c:pt idx="1">
                  <c:v>5</c:v>
                </c:pt>
                <c:pt idx="2">
                  <c:v>5</c:v>
                </c:pt>
                <c:pt idx="3">
                  <c:v>7</c:v>
                </c:pt>
                <c:pt idx="4">
                  <c:v>8</c:v>
                </c:pt>
              </c:numCache>
            </c:numRef>
          </c:val>
          <c:extLst>
            <c:ext xmlns:c16="http://schemas.microsoft.com/office/drawing/2014/chart" uri="{C3380CC4-5D6E-409C-BE32-E72D297353CC}">
              <c16:uniqueId val="{00000000-4EC7-3B41-B1CE-F8A0C076BFB4}"/>
            </c:ext>
          </c:extLst>
        </c:ser>
        <c:dLbls>
          <c:showLegendKey val="0"/>
          <c:showVal val="0"/>
          <c:showCatName val="0"/>
          <c:showSerName val="0"/>
          <c:showPercent val="0"/>
          <c:showBubbleSize val="0"/>
        </c:dLbls>
        <c:gapWidth val="219"/>
        <c:overlap val="-27"/>
        <c:axId val="1682250751"/>
        <c:axId val="1682248959"/>
      </c:barChart>
      <c:catAx>
        <c:axId val="168225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2248959"/>
        <c:crosses val="autoZero"/>
        <c:auto val="1"/>
        <c:lblAlgn val="ctr"/>
        <c:lblOffset val="100"/>
        <c:noMultiLvlLbl val="0"/>
      </c:catAx>
      <c:valAx>
        <c:axId val="1682248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2250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51377535749435E-2"/>
          <c:y val="7.6601466811876046E-2"/>
          <c:w val="0.89002949996807901"/>
          <c:h val="0.8182671563785964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4</c:v>
                </c:pt>
                <c:pt idx="1">
                  <c:v>3</c:v>
                </c:pt>
                <c:pt idx="2">
                  <c:v>1</c:v>
                </c:pt>
                <c:pt idx="3">
                  <c:v>9</c:v>
                </c:pt>
                <c:pt idx="4">
                  <c:v>1</c:v>
                </c:pt>
              </c:numCache>
            </c:numRef>
          </c:val>
          <c:extLst>
            <c:ext xmlns:c16="http://schemas.microsoft.com/office/drawing/2014/chart" uri="{C3380CC4-5D6E-409C-BE32-E72D297353CC}">
              <c16:uniqueId val="{00000000-D7CC-B542-9B0E-F0D1955BF584}"/>
            </c:ext>
          </c:extLst>
        </c:ser>
        <c:dLbls>
          <c:showLegendKey val="0"/>
          <c:showVal val="0"/>
          <c:showCatName val="0"/>
          <c:showSerName val="0"/>
          <c:showPercent val="0"/>
          <c:showBubbleSize val="0"/>
        </c:dLbls>
        <c:gapWidth val="219"/>
        <c:overlap val="-27"/>
        <c:axId val="1680312511"/>
        <c:axId val="1680314303"/>
      </c:barChart>
      <c:catAx>
        <c:axId val="168031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0314303"/>
        <c:crosses val="autoZero"/>
        <c:auto val="1"/>
        <c:lblAlgn val="ctr"/>
        <c:lblOffset val="100"/>
        <c:noMultiLvlLbl val="0"/>
      </c:catAx>
      <c:valAx>
        <c:axId val="1680314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03125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1" Type="http://schemas.openxmlformats.org/officeDocument/2006/relationships/hyperlink" Target="mailto:tony.coder@ohiospf.or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1" Type="http://schemas.openxmlformats.org/officeDocument/2006/relationships/hyperlink" Target="mailto:tony.coder@ohiospf.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6E745-8F9C-4355-9489-7E69AC5CCA3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12D294F-0E26-4601-9BB3-305837A9C715}">
      <dgm:prSet/>
      <dgm:spPr/>
      <dgm:t>
        <a:bodyPr/>
        <a:lstStyle/>
        <a:p>
          <a:r>
            <a:rPr lang="en-US" dirty="0"/>
            <a:t>1. This is not an easy subject for some – If you feel that you need to log off or step away at any time, my feelings will not be hurt.</a:t>
          </a:r>
        </a:p>
      </dgm:t>
    </dgm:pt>
    <dgm:pt modelId="{60113B98-9160-45D1-96EF-52C1B7E14A0D}" type="parTrans" cxnId="{04CDDFCB-2F7B-4CB5-BFB9-BBA25360CD5B}">
      <dgm:prSet/>
      <dgm:spPr/>
      <dgm:t>
        <a:bodyPr/>
        <a:lstStyle/>
        <a:p>
          <a:endParaRPr lang="en-US"/>
        </a:p>
      </dgm:t>
    </dgm:pt>
    <dgm:pt modelId="{C0B2D149-7BA6-43EE-9D9E-BC602D184774}" type="sibTrans" cxnId="{04CDDFCB-2F7B-4CB5-BFB9-BBA25360CD5B}">
      <dgm:prSet/>
      <dgm:spPr/>
      <dgm:t>
        <a:bodyPr/>
        <a:lstStyle/>
        <a:p>
          <a:endParaRPr lang="en-US"/>
        </a:p>
      </dgm:t>
    </dgm:pt>
    <dgm:pt modelId="{55A19DAA-163B-4DCE-988F-4FF304DAD39B}">
      <dgm:prSet/>
      <dgm:spPr/>
      <dgm:t>
        <a:bodyPr/>
        <a:lstStyle/>
        <a:p>
          <a:r>
            <a:rPr lang="en-US" dirty="0"/>
            <a:t>2. Questions – I will do my best to answer questions but some are clinical or philosophical in nature and I can only give opinion to some (I will preface)</a:t>
          </a:r>
        </a:p>
      </dgm:t>
    </dgm:pt>
    <dgm:pt modelId="{3939B878-099F-4D4A-BEF2-A586AE23D8C8}" type="parTrans" cxnId="{433E0691-E959-4646-8DE8-D787ADCB6AAC}">
      <dgm:prSet/>
      <dgm:spPr/>
      <dgm:t>
        <a:bodyPr/>
        <a:lstStyle/>
        <a:p>
          <a:endParaRPr lang="en-US"/>
        </a:p>
      </dgm:t>
    </dgm:pt>
    <dgm:pt modelId="{316687B2-0788-47AA-8A68-480256116CEB}" type="sibTrans" cxnId="{433E0691-E959-4646-8DE8-D787ADCB6AAC}">
      <dgm:prSet/>
      <dgm:spPr/>
      <dgm:t>
        <a:bodyPr/>
        <a:lstStyle/>
        <a:p>
          <a:endParaRPr lang="en-US"/>
        </a:p>
      </dgm:t>
    </dgm:pt>
    <dgm:pt modelId="{05EE0F66-5DE9-4E8C-AB6F-4DC4F813682A}">
      <dgm:prSet/>
      <dgm:spPr/>
      <dgm:t>
        <a:bodyPr/>
        <a:lstStyle/>
        <a:p>
          <a:r>
            <a:rPr lang="en-US"/>
            <a:t>3. Assume good intentions – die by suicide vs. other expressions…</a:t>
          </a:r>
        </a:p>
      </dgm:t>
    </dgm:pt>
    <dgm:pt modelId="{EFCDAF93-5513-4A54-8925-DBE71FF1CA60}" type="parTrans" cxnId="{72C363A1-20BE-4EA2-B81B-3E4EEBA2F031}">
      <dgm:prSet/>
      <dgm:spPr/>
      <dgm:t>
        <a:bodyPr/>
        <a:lstStyle/>
        <a:p>
          <a:endParaRPr lang="en-US"/>
        </a:p>
      </dgm:t>
    </dgm:pt>
    <dgm:pt modelId="{29A96796-1EE4-4341-9E33-8B8DBBEFDE6F}" type="sibTrans" cxnId="{72C363A1-20BE-4EA2-B81B-3E4EEBA2F031}">
      <dgm:prSet/>
      <dgm:spPr/>
      <dgm:t>
        <a:bodyPr/>
        <a:lstStyle/>
        <a:p>
          <a:endParaRPr lang="en-US"/>
        </a:p>
      </dgm:t>
    </dgm:pt>
    <dgm:pt modelId="{E271F981-00F1-4B23-A352-32E1398FFEE8}">
      <dgm:prSet/>
      <dgm:spPr/>
      <dgm:t>
        <a:bodyPr/>
        <a:lstStyle/>
        <a:p>
          <a:r>
            <a:rPr lang="en-US" dirty="0"/>
            <a:t>4. If you or someone you know is having suicidal thoughts, please call or text</a:t>
          </a:r>
        </a:p>
        <a:p>
          <a:r>
            <a:rPr lang="en-US" dirty="0"/>
            <a:t>988</a:t>
          </a:r>
        </a:p>
      </dgm:t>
    </dgm:pt>
    <dgm:pt modelId="{9C6C0DCE-5EE1-4A8F-82C8-1F4C30554CF8}" type="parTrans" cxnId="{102B97CA-DE4B-4F37-9E69-149C20C3CD58}">
      <dgm:prSet/>
      <dgm:spPr/>
      <dgm:t>
        <a:bodyPr/>
        <a:lstStyle/>
        <a:p>
          <a:endParaRPr lang="en-US"/>
        </a:p>
      </dgm:t>
    </dgm:pt>
    <dgm:pt modelId="{E4803A6E-2B8C-45C5-952D-8B046E8932A8}" type="sibTrans" cxnId="{102B97CA-DE4B-4F37-9E69-149C20C3CD58}">
      <dgm:prSet/>
      <dgm:spPr/>
      <dgm:t>
        <a:bodyPr/>
        <a:lstStyle/>
        <a:p>
          <a:endParaRPr lang="en-US"/>
        </a:p>
      </dgm:t>
    </dgm:pt>
    <dgm:pt modelId="{5491B732-7757-944E-87E5-78291D6B11EC}" type="pres">
      <dgm:prSet presAssocID="{7766E745-8F9C-4355-9489-7E69AC5CCA32}" presName="hierChild1" presStyleCnt="0">
        <dgm:presLayoutVars>
          <dgm:chPref val="1"/>
          <dgm:dir/>
          <dgm:animOne val="branch"/>
          <dgm:animLvl val="lvl"/>
          <dgm:resizeHandles/>
        </dgm:presLayoutVars>
      </dgm:prSet>
      <dgm:spPr/>
    </dgm:pt>
    <dgm:pt modelId="{CE3235D0-56C4-D642-9408-4460EB9AF5F5}" type="pres">
      <dgm:prSet presAssocID="{B12D294F-0E26-4601-9BB3-305837A9C715}" presName="hierRoot1" presStyleCnt="0"/>
      <dgm:spPr/>
    </dgm:pt>
    <dgm:pt modelId="{E78ACF94-320A-1145-AB47-160A7B855735}" type="pres">
      <dgm:prSet presAssocID="{B12D294F-0E26-4601-9BB3-305837A9C715}" presName="composite" presStyleCnt="0"/>
      <dgm:spPr/>
    </dgm:pt>
    <dgm:pt modelId="{AEBB3EA4-1B81-2C4C-B4EA-8B59019351BB}" type="pres">
      <dgm:prSet presAssocID="{B12D294F-0E26-4601-9BB3-305837A9C715}" presName="background" presStyleLbl="node0" presStyleIdx="0" presStyleCnt="4"/>
      <dgm:spPr/>
    </dgm:pt>
    <dgm:pt modelId="{E54D66FC-D11B-3D4B-8763-02AA29D7FECE}" type="pres">
      <dgm:prSet presAssocID="{B12D294F-0E26-4601-9BB3-305837A9C715}" presName="text" presStyleLbl="fgAcc0" presStyleIdx="0" presStyleCnt="4">
        <dgm:presLayoutVars>
          <dgm:chPref val="3"/>
        </dgm:presLayoutVars>
      </dgm:prSet>
      <dgm:spPr/>
    </dgm:pt>
    <dgm:pt modelId="{30190413-DC14-554B-B7D7-ED1719D18AE3}" type="pres">
      <dgm:prSet presAssocID="{B12D294F-0E26-4601-9BB3-305837A9C715}" presName="hierChild2" presStyleCnt="0"/>
      <dgm:spPr/>
    </dgm:pt>
    <dgm:pt modelId="{073FF9A4-5A3E-734A-BB1C-0B2A7B710E28}" type="pres">
      <dgm:prSet presAssocID="{55A19DAA-163B-4DCE-988F-4FF304DAD39B}" presName="hierRoot1" presStyleCnt="0"/>
      <dgm:spPr/>
    </dgm:pt>
    <dgm:pt modelId="{65D4EC3D-7122-8347-A883-357FE0CB842B}" type="pres">
      <dgm:prSet presAssocID="{55A19DAA-163B-4DCE-988F-4FF304DAD39B}" presName="composite" presStyleCnt="0"/>
      <dgm:spPr/>
    </dgm:pt>
    <dgm:pt modelId="{00D20892-E0FF-3F41-983E-201C378A5AE7}" type="pres">
      <dgm:prSet presAssocID="{55A19DAA-163B-4DCE-988F-4FF304DAD39B}" presName="background" presStyleLbl="node0" presStyleIdx="1" presStyleCnt="4"/>
      <dgm:spPr/>
    </dgm:pt>
    <dgm:pt modelId="{CEF12762-7B4E-ED40-83C9-AB780842287F}" type="pres">
      <dgm:prSet presAssocID="{55A19DAA-163B-4DCE-988F-4FF304DAD39B}" presName="text" presStyleLbl="fgAcc0" presStyleIdx="1" presStyleCnt="4">
        <dgm:presLayoutVars>
          <dgm:chPref val="3"/>
        </dgm:presLayoutVars>
      </dgm:prSet>
      <dgm:spPr/>
    </dgm:pt>
    <dgm:pt modelId="{1ED88F52-A490-9648-BB49-D616F384FE9B}" type="pres">
      <dgm:prSet presAssocID="{55A19DAA-163B-4DCE-988F-4FF304DAD39B}" presName="hierChild2" presStyleCnt="0"/>
      <dgm:spPr/>
    </dgm:pt>
    <dgm:pt modelId="{AA914C7D-238D-BA4C-BC4B-DAD8D04269A5}" type="pres">
      <dgm:prSet presAssocID="{05EE0F66-5DE9-4E8C-AB6F-4DC4F813682A}" presName="hierRoot1" presStyleCnt="0"/>
      <dgm:spPr/>
    </dgm:pt>
    <dgm:pt modelId="{59A1296D-AB93-404A-92AE-1E955F13CC15}" type="pres">
      <dgm:prSet presAssocID="{05EE0F66-5DE9-4E8C-AB6F-4DC4F813682A}" presName="composite" presStyleCnt="0"/>
      <dgm:spPr/>
    </dgm:pt>
    <dgm:pt modelId="{A6608BC9-3937-FF4C-97DC-EB280A15A9E4}" type="pres">
      <dgm:prSet presAssocID="{05EE0F66-5DE9-4E8C-AB6F-4DC4F813682A}" presName="background" presStyleLbl="node0" presStyleIdx="2" presStyleCnt="4"/>
      <dgm:spPr/>
    </dgm:pt>
    <dgm:pt modelId="{EA2883BD-AAAA-0343-99F2-5F800BF7B1A0}" type="pres">
      <dgm:prSet presAssocID="{05EE0F66-5DE9-4E8C-AB6F-4DC4F813682A}" presName="text" presStyleLbl="fgAcc0" presStyleIdx="2" presStyleCnt="4">
        <dgm:presLayoutVars>
          <dgm:chPref val="3"/>
        </dgm:presLayoutVars>
      </dgm:prSet>
      <dgm:spPr/>
    </dgm:pt>
    <dgm:pt modelId="{8AB192F4-791B-5341-964E-F3C8AD05FDF5}" type="pres">
      <dgm:prSet presAssocID="{05EE0F66-5DE9-4E8C-AB6F-4DC4F813682A}" presName="hierChild2" presStyleCnt="0"/>
      <dgm:spPr/>
    </dgm:pt>
    <dgm:pt modelId="{C3980728-61A4-3643-BAF9-F7F90664E7B0}" type="pres">
      <dgm:prSet presAssocID="{E271F981-00F1-4B23-A352-32E1398FFEE8}" presName="hierRoot1" presStyleCnt="0"/>
      <dgm:spPr/>
    </dgm:pt>
    <dgm:pt modelId="{5AD76694-DB1D-074B-A61D-9781C4206CCD}" type="pres">
      <dgm:prSet presAssocID="{E271F981-00F1-4B23-A352-32E1398FFEE8}" presName="composite" presStyleCnt="0"/>
      <dgm:spPr/>
    </dgm:pt>
    <dgm:pt modelId="{DFBB11A3-6D1C-9B4E-BFE9-4B43CB278D13}" type="pres">
      <dgm:prSet presAssocID="{E271F981-00F1-4B23-A352-32E1398FFEE8}" presName="background" presStyleLbl="node0" presStyleIdx="3" presStyleCnt="4"/>
      <dgm:spPr/>
    </dgm:pt>
    <dgm:pt modelId="{2A480202-B047-694A-9DBF-115CFA46578B}" type="pres">
      <dgm:prSet presAssocID="{E271F981-00F1-4B23-A352-32E1398FFEE8}" presName="text" presStyleLbl="fgAcc0" presStyleIdx="3" presStyleCnt="4">
        <dgm:presLayoutVars>
          <dgm:chPref val="3"/>
        </dgm:presLayoutVars>
      </dgm:prSet>
      <dgm:spPr/>
    </dgm:pt>
    <dgm:pt modelId="{F6F1F8A2-069B-324F-936C-D419516A1635}" type="pres">
      <dgm:prSet presAssocID="{E271F981-00F1-4B23-A352-32E1398FFEE8}" presName="hierChild2" presStyleCnt="0"/>
      <dgm:spPr/>
    </dgm:pt>
  </dgm:ptLst>
  <dgm:cxnLst>
    <dgm:cxn modelId="{C8E7980C-225F-7743-9F80-813948FCF37D}" type="presOf" srcId="{B12D294F-0E26-4601-9BB3-305837A9C715}" destId="{E54D66FC-D11B-3D4B-8763-02AA29D7FECE}" srcOrd="0" destOrd="0" presId="urn:microsoft.com/office/officeart/2005/8/layout/hierarchy1"/>
    <dgm:cxn modelId="{BC15614D-4F10-004E-8238-9D86E703DBF7}" type="presOf" srcId="{7766E745-8F9C-4355-9489-7E69AC5CCA32}" destId="{5491B732-7757-944E-87E5-78291D6B11EC}" srcOrd="0" destOrd="0" presId="urn:microsoft.com/office/officeart/2005/8/layout/hierarchy1"/>
    <dgm:cxn modelId="{5DE29D86-26C0-7345-A945-A865C41FABD6}" type="presOf" srcId="{E271F981-00F1-4B23-A352-32E1398FFEE8}" destId="{2A480202-B047-694A-9DBF-115CFA46578B}" srcOrd="0" destOrd="0" presId="urn:microsoft.com/office/officeart/2005/8/layout/hierarchy1"/>
    <dgm:cxn modelId="{433E0691-E959-4646-8DE8-D787ADCB6AAC}" srcId="{7766E745-8F9C-4355-9489-7E69AC5CCA32}" destId="{55A19DAA-163B-4DCE-988F-4FF304DAD39B}" srcOrd="1" destOrd="0" parTransId="{3939B878-099F-4D4A-BEF2-A586AE23D8C8}" sibTransId="{316687B2-0788-47AA-8A68-480256116CEB}"/>
    <dgm:cxn modelId="{8151C19D-6012-F44E-AAEB-1762E69390C7}" type="presOf" srcId="{55A19DAA-163B-4DCE-988F-4FF304DAD39B}" destId="{CEF12762-7B4E-ED40-83C9-AB780842287F}" srcOrd="0" destOrd="0" presId="urn:microsoft.com/office/officeart/2005/8/layout/hierarchy1"/>
    <dgm:cxn modelId="{72C363A1-20BE-4EA2-B81B-3E4EEBA2F031}" srcId="{7766E745-8F9C-4355-9489-7E69AC5CCA32}" destId="{05EE0F66-5DE9-4E8C-AB6F-4DC4F813682A}" srcOrd="2" destOrd="0" parTransId="{EFCDAF93-5513-4A54-8925-DBE71FF1CA60}" sibTransId="{29A96796-1EE4-4341-9E33-8B8DBBEFDE6F}"/>
    <dgm:cxn modelId="{102B97CA-DE4B-4F37-9E69-149C20C3CD58}" srcId="{7766E745-8F9C-4355-9489-7E69AC5CCA32}" destId="{E271F981-00F1-4B23-A352-32E1398FFEE8}" srcOrd="3" destOrd="0" parTransId="{9C6C0DCE-5EE1-4A8F-82C8-1F4C30554CF8}" sibTransId="{E4803A6E-2B8C-45C5-952D-8B046E8932A8}"/>
    <dgm:cxn modelId="{04CDDFCB-2F7B-4CB5-BFB9-BBA25360CD5B}" srcId="{7766E745-8F9C-4355-9489-7E69AC5CCA32}" destId="{B12D294F-0E26-4601-9BB3-305837A9C715}" srcOrd="0" destOrd="0" parTransId="{60113B98-9160-45D1-96EF-52C1B7E14A0D}" sibTransId="{C0B2D149-7BA6-43EE-9D9E-BC602D184774}"/>
    <dgm:cxn modelId="{A9AF7FD5-B301-A948-BEAB-B2CEF5C883B3}" type="presOf" srcId="{05EE0F66-5DE9-4E8C-AB6F-4DC4F813682A}" destId="{EA2883BD-AAAA-0343-99F2-5F800BF7B1A0}" srcOrd="0" destOrd="0" presId="urn:microsoft.com/office/officeart/2005/8/layout/hierarchy1"/>
    <dgm:cxn modelId="{04177605-E64A-044B-B21C-AAEE93E3B2DC}" type="presParOf" srcId="{5491B732-7757-944E-87E5-78291D6B11EC}" destId="{CE3235D0-56C4-D642-9408-4460EB9AF5F5}" srcOrd="0" destOrd="0" presId="urn:microsoft.com/office/officeart/2005/8/layout/hierarchy1"/>
    <dgm:cxn modelId="{C01E5C45-881A-4748-A101-5BC0B68AEC42}" type="presParOf" srcId="{CE3235D0-56C4-D642-9408-4460EB9AF5F5}" destId="{E78ACF94-320A-1145-AB47-160A7B855735}" srcOrd="0" destOrd="0" presId="urn:microsoft.com/office/officeart/2005/8/layout/hierarchy1"/>
    <dgm:cxn modelId="{20AAC98E-9110-D840-ADFC-1FC5B7874229}" type="presParOf" srcId="{E78ACF94-320A-1145-AB47-160A7B855735}" destId="{AEBB3EA4-1B81-2C4C-B4EA-8B59019351BB}" srcOrd="0" destOrd="0" presId="urn:microsoft.com/office/officeart/2005/8/layout/hierarchy1"/>
    <dgm:cxn modelId="{9013BAC8-EBE1-3D4C-8DBF-A185E8AEC397}" type="presParOf" srcId="{E78ACF94-320A-1145-AB47-160A7B855735}" destId="{E54D66FC-D11B-3D4B-8763-02AA29D7FECE}" srcOrd="1" destOrd="0" presId="urn:microsoft.com/office/officeart/2005/8/layout/hierarchy1"/>
    <dgm:cxn modelId="{4B9BB1C8-EC46-FD47-8880-280A3100C735}" type="presParOf" srcId="{CE3235D0-56C4-D642-9408-4460EB9AF5F5}" destId="{30190413-DC14-554B-B7D7-ED1719D18AE3}" srcOrd="1" destOrd="0" presId="urn:microsoft.com/office/officeart/2005/8/layout/hierarchy1"/>
    <dgm:cxn modelId="{996E8D8B-861D-EA4C-8D74-2847B559C5D7}" type="presParOf" srcId="{5491B732-7757-944E-87E5-78291D6B11EC}" destId="{073FF9A4-5A3E-734A-BB1C-0B2A7B710E28}" srcOrd="1" destOrd="0" presId="urn:microsoft.com/office/officeart/2005/8/layout/hierarchy1"/>
    <dgm:cxn modelId="{DF97A0DC-CF04-AB43-9066-193F761A5250}" type="presParOf" srcId="{073FF9A4-5A3E-734A-BB1C-0B2A7B710E28}" destId="{65D4EC3D-7122-8347-A883-357FE0CB842B}" srcOrd="0" destOrd="0" presId="urn:microsoft.com/office/officeart/2005/8/layout/hierarchy1"/>
    <dgm:cxn modelId="{3DDCD52E-A509-5E42-A3B9-F4ED8943380F}" type="presParOf" srcId="{65D4EC3D-7122-8347-A883-357FE0CB842B}" destId="{00D20892-E0FF-3F41-983E-201C378A5AE7}" srcOrd="0" destOrd="0" presId="urn:microsoft.com/office/officeart/2005/8/layout/hierarchy1"/>
    <dgm:cxn modelId="{F26BFB75-B052-404C-9E72-8728F0AF6C8D}" type="presParOf" srcId="{65D4EC3D-7122-8347-A883-357FE0CB842B}" destId="{CEF12762-7B4E-ED40-83C9-AB780842287F}" srcOrd="1" destOrd="0" presId="urn:microsoft.com/office/officeart/2005/8/layout/hierarchy1"/>
    <dgm:cxn modelId="{F0591439-8EAE-634F-8734-18437419162D}" type="presParOf" srcId="{073FF9A4-5A3E-734A-BB1C-0B2A7B710E28}" destId="{1ED88F52-A490-9648-BB49-D616F384FE9B}" srcOrd="1" destOrd="0" presId="urn:microsoft.com/office/officeart/2005/8/layout/hierarchy1"/>
    <dgm:cxn modelId="{3DC9ED9F-D717-8546-941A-7CD9F1C68052}" type="presParOf" srcId="{5491B732-7757-944E-87E5-78291D6B11EC}" destId="{AA914C7D-238D-BA4C-BC4B-DAD8D04269A5}" srcOrd="2" destOrd="0" presId="urn:microsoft.com/office/officeart/2005/8/layout/hierarchy1"/>
    <dgm:cxn modelId="{523FAD50-F5BD-B747-9CEE-7BC3B315D960}" type="presParOf" srcId="{AA914C7D-238D-BA4C-BC4B-DAD8D04269A5}" destId="{59A1296D-AB93-404A-92AE-1E955F13CC15}" srcOrd="0" destOrd="0" presId="urn:microsoft.com/office/officeart/2005/8/layout/hierarchy1"/>
    <dgm:cxn modelId="{609C818B-17CA-C54E-BCFE-8C10165BB1B4}" type="presParOf" srcId="{59A1296D-AB93-404A-92AE-1E955F13CC15}" destId="{A6608BC9-3937-FF4C-97DC-EB280A15A9E4}" srcOrd="0" destOrd="0" presId="urn:microsoft.com/office/officeart/2005/8/layout/hierarchy1"/>
    <dgm:cxn modelId="{2723787E-FA17-B44F-AF3A-48864280CCBE}" type="presParOf" srcId="{59A1296D-AB93-404A-92AE-1E955F13CC15}" destId="{EA2883BD-AAAA-0343-99F2-5F800BF7B1A0}" srcOrd="1" destOrd="0" presId="urn:microsoft.com/office/officeart/2005/8/layout/hierarchy1"/>
    <dgm:cxn modelId="{BB67D6FA-B56F-614A-A8C6-C161E054919E}" type="presParOf" srcId="{AA914C7D-238D-BA4C-BC4B-DAD8D04269A5}" destId="{8AB192F4-791B-5341-964E-F3C8AD05FDF5}" srcOrd="1" destOrd="0" presId="urn:microsoft.com/office/officeart/2005/8/layout/hierarchy1"/>
    <dgm:cxn modelId="{131E9AA2-DFCE-3F42-83B0-63E735AE3556}" type="presParOf" srcId="{5491B732-7757-944E-87E5-78291D6B11EC}" destId="{C3980728-61A4-3643-BAF9-F7F90664E7B0}" srcOrd="3" destOrd="0" presId="urn:microsoft.com/office/officeart/2005/8/layout/hierarchy1"/>
    <dgm:cxn modelId="{14B72CD6-696F-CA4D-8FF7-FBBD65FC20F4}" type="presParOf" srcId="{C3980728-61A4-3643-BAF9-F7F90664E7B0}" destId="{5AD76694-DB1D-074B-A61D-9781C4206CCD}" srcOrd="0" destOrd="0" presId="urn:microsoft.com/office/officeart/2005/8/layout/hierarchy1"/>
    <dgm:cxn modelId="{C5B0CBD1-B509-604D-AE73-B5DF776CD148}" type="presParOf" srcId="{5AD76694-DB1D-074B-A61D-9781C4206CCD}" destId="{DFBB11A3-6D1C-9B4E-BFE9-4B43CB278D13}" srcOrd="0" destOrd="0" presId="urn:microsoft.com/office/officeart/2005/8/layout/hierarchy1"/>
    <dgm:cxn modelId="{886677AB-7BA4-6245-9901-5997383047C1}" type="presParOf" srcId="{5AD76694-DB1D-074B-A61D-9781C4206CCD}" destId="{2A480202-B047-694A-9DBF-115CFA46578B}" srcOrd="1" destOrd="0" presId="urn:microsoft.com/office/officeart/2005/8/layout/hierarchy1"/>
    <dgm:cxn modelId="{19CD4256-4DAD-A840-946E-F820A8BCBE0E}" type="presParOf" srcId="{C3980728-61A4-3643-BAF9-F7F90664E7B0}" destId="{F6F1F8A2-069B-324F-936C-D419516A163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E0EE9-94DA-4232-B505-1D6BC855570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54810EA-3C41-49A8-99EE-3461F2B3FB38}">
      <dgm:prSet/>
      <dgm:spPr/>
      <dgm:t>
        <a:bodyPr/>
        <a:lstStyle/>
        <a:p>
          <a:r>
            <a:rPr lang="en-US" dirty="0"/>
            <a:t>30 suicide attempts each day and 228 suicidal ideations on average each day in our ER’s in Ohio (91% of ED’s reporting)</a:t>
          </a:r>
        </a:p>
      </dgm:t>
    </dgm:pt>
    <dgm:pt modelId="{7DBB6848-AF87-43F8-B4C5-6AB04BFF6496}" type="parTrans" cxnId="{B9A47859-DCA5-46A6-B034-F27EC1E542D8}">
      <dgm:prSet/>
      <dgm:spPr/>
      <dgm:t>
        <a:bodyPr/>
        <a:lstStyle/>
        <a:p>
          <a:endParaRPr lang="en-US"/>
        </a:p>
      </dgm:t>
    </dgm:pt>
    <dgm:pt modelId="{F40F4656-FEAA-4B86-97B3-AB1C6F987ED4}" type="sibTrans" cxnId="{B9A47859-DCA5-46A6-B034-F27EC1E542D8}">
      <dgm:prSet/>
      <dgm:spPr/>
      <dgm:t>
        <a:bodyPr/>
        <a:lstStyle/>
        <a:p>
          <a:endParaRPr lang="en-US"/>
        </a:p>
      </dgm:t>
    </dgm:pt>
    <dgm:pt modelId="{0CA14CBB-097E-489B-B6F3-6132292C9147}">
      <dgm:prSet/>
      <dgm:spPr/>
      <dgm:t>
        <a:bodyPr/>
        <a:lstStyle/>
        <a:p>
          <a:r>
            <a:rPr lang="en-US"/>
            <a:t>Suicide Attempts</a:t>
          </a:r>
        </a:p>
      </dgm:t>
    </dgm:pt>
    <dgm:pt modelId="{42F5EB29-16B2-463E-9281-684242DCB259}" type="parTrans" cxnId="{B618628A-C66F-4E2C-9851-2588091F1093}">
      <dgm:prSet/>
      <dgm:spPr/>
      <dgm:t>
        <a:bodyPr/>
        <a:lstStyle/>
        <a:p>
          <a:endParaRPr lang="en-US"/>
        </a:p>
      </dgm:t>
    </dgm:pt>
    <dgm:pt modelId="{69F98955-A05D-4214-B3CD-492A74E6C101}" type="sibTrans" cxnId="{B618628A-C66F-4E2C-9851-2588091F1093}">
      <dgm:prSet/>
      <dgm:spPr/>
      <dgm:t>
        <a:bodyPr/>
        <a:lstStyle/>
        <a:p>
          <a:endParaRPr lang="en-US"/>
        </a:p>
      </dgm:t>
    </dgm:pt>
    <dgm:pt modelId="{85E506F6-868A-401B-8E30-3DC1B895992A}">
      <dgm:prSet/>
      <dgm:spPr/>
      <dgm:t>
        <a:bodyPr/>
        <a:lstStyle/>
        <a:p>
          <a:r>
            <a:rPr lang="en-US"/>
            <a:t>Highest numbers of attempts – 10-19 year old females</a:t>
          </a:r>
        </a:p>
      </dgm:t>
    </dgm:pt>
    <dgm:pt modelId="{358D6F1C-AAB9-4BAB-BF77-65D1DD7A3E1B}" type="parTrans" cxnId="{4F738582-18ED-4439-8854-443C028A86DC}">
      <dgm:prSet/>
      <dgm:spPr/>
      <dgm:t>
        <a:bodyPr/>
        <a:lstStyle/>
        <a:p>
          <a:endParaRPr lang="en-US"/>
        </a:p>
      </dgm:t>
    </dgm:pt>
    <dgm:pt modelId="{7DECACB1-2B56-41EF-B000-24BE45E317A3}" type="sibTrans" cxnId="{4F738582-18ED-4439-8854-443C028A86DC}">
      <dgm:prSet/>
      <dgm:spPr/>
      <dgm:t>
        <a:bodyPr/>
        <a:lstStyle/>
        <a:p>
          <a:endParaRPr lang="en-US"/>
        </a:p>
      </dgm:t>
    </dgm:pt>
    <dgm:pt modelId="{65B5F012-26EA-4FCA-9C26-E3DF20A65A41}">
      <dgm:prSet/>
      <dgm:spPr/>
      <dgm:t>
        <a:bodyPr/>
        <a:lstStyle/>
        <a:p>
          <a:r>
            <a:rPr lang="en-US"/>
            <a:t>Suicide Ideation</a:t>
          </a:r>
        </a:p>
      </dgm:t>
    </dgm:pt>
    <dgm:pt modelId="{A3915EAB-6DF1-4406-9767-49709E8F5CEF}" type="parTrans" cxnId="{1C8F146D-128D-4BE5-9D70-DA77D94E2AED}">
      <dgm:prSet/>
      <dgm:spPr/>
      <dgm:t>
        <a:bodyPr/>
        <a:lstStyle/>
        <a:p>
          <a:endParaRPr lang="en-US"/>
        </a:p>
      </dgm:t>
    </dgm:pt>
    <dgm:pt modelId="{1979F3A9-162B-4B20-8549-2553EC330D4D}" type="sibTrans" cxnId="{1C8F146D-128D-4BE5-9D70-DA77D94E2AED}">
      <dgm:prSet/>
      <dgm:spPr/>
      <dgm:t>
        <a:bodyPr/>
        <a:lstStyle/>
        <a:p>
          <a:endParaRPr lang="en-US"/>
        </a:p>
      </dgm:t>
    </dgm:pt>
    <dgm:pt modelId="{B7B5AA66-B2FE-482F-872B-02DCA2E277C8}">
      <dgm:prSet/>
      <dgm:spPr/>
      <dgm:t>
        <a:bodyPr/>
        <a:lstStyle/>
        <a:p>
          <a:r>
            <a:rPr lang="en-US" dirty="0"/>
            <a:t>Highest number – 10-19 year old white youth</a:t>
          </a:r>
        </a:p>
      </dgm:t>
    </dgm:pt>
    <dgm:pt modelId="{4D7F8A4C-86F8-4A94-BF4D-B02DEDFDEACE}" type="parTrans" cxnId="{5F9A5C52-F358-4596-B109-A1B891C62762}">
      <dgm:prSet/>
      <dgm:spPr/>
      <dgm:t>
        <a:bodyPr/>
        <a:lstStyle/>
        <a:p>
          <a:endParaRPr lang="en-US"/>
        </a:p>
      </dgm:t>
    </dgm:pt>
    <dgm:pt modelId="{5042CFFF-3DF6-4311-B685-D8893C8DCDBE}" type="sibTrans" cxnId="{5F9A5C52-F358-4596-B109-A1B891C62762}">
      <dgm:prSet/>
      <dgm:spPr/>
      <dgm:t>
        <a:bodyPr/>
        <a:lstStyle/>
        <a:p>
          <a:endParaRPr lang="en-US"/>
        </a:p>
      </dgm:t>
    </dgm:pt>
    <dgm:pt modelId="{C10CACE8-2CD5-564A-A9A9-8637D781AD79}" type="pres">
      <dgm:prSet presAssocID="{E0FE0EE9-94DA-4232-B505-1D6BC8555707}" presName="Name0" presStyleCnt="0">
        <dgm:presLayoutVars>
          <dgm:dir/>
          <dgm:animLvl val="lvl"/>
          <dgm:resizeHandles val="exact"/>
        </dgm:presLayoutVars>
      </dgm:prSet>
      <dgm:spPr/>
    </dgm:pt>
    <dgm:pt modelId="{6E4D5FA9-47CF-1649-9839-6DE8FE185520}" type="pres">
      <dgm:prSet presAssocID="{654810EA-3C41-49A8-99EE-3461F2B3FB38}" presName="composite" presStyleCnt="0"/>
      <dgm:spPr/>
    </dgm:pt>
    <dgm:pt modelId="{82749E26-346D-014E-AD6B-26FAE0F12C4B}" type="pres">
      <dgm:prSet presAssocID="{654810EA-3C41-49A8-99EE-3461F2B3FB38}" presName="parTx" presStyleLbl="alignNode1" presStyleIdx="0" presStyleCnt="3">
        <dgm:presLayoutVars>
          <dgm:chMax val="0"/>
          <dgm:chPref val="0"/>
          <dgm:bulletEnabled val="1"/>
        </dgm:presLayoutVars>
      </dgm:prSet>
      <dgm:spPr/>
    </dgm:pt>
    <dgm:pt modelId="{6D6155A2-2477-4C41-9FEF-3A2E920A8DF8}" type="pres">
      <dgm:prSet presAssocID="{654810EA-3C41-49A8-99EE-3461F2B3FB38}" presName="desTx" presStyleLbl="alignAccFollowNode1" presStyleIdx="0" presStyleCnt="3">
        <dgm:presLayoutVars>
          <dgm:bulletEnabled val="1"/>
        </dgm:presLayoutVars>
      </dgm:prSet>
      <dgm:spPr/>
    </dgm:pt>
    <dgm:pt modelId="{8898D10C-F26D-0E41-8E5E-417F58D947B7}" type="pres">
      <dgm:prSet presAssocID="{F40F4656-FEAA-4B86-97B3-AB1C6F987ED4}" presName="space" presStyleCnt="0"/>
      <dgm:spPr/>
    </dgm:pt>
    <dgm:pt modelId="{55CA98C1-7EE1-6440-A015-7E684C96CED4}" type="pres">
      <dgm:prSet presAssocID="{0CA14CBB-097E-489B-B6F3-6132292C9147}" presName="composite" presStyleCnt="0"/>
      <dgm:spPr/>
    </dgm:pt>
    <dgm:pt modelId="{12EC897A-DAC5-F948-BE2D-42D15D749621}" type="pres">
      <dgm:prSet presAssocID="{0CA14CBB-097E-489B-B6F3-6132292C9147}" presName="parTx" presStyleLbl="alignNode1" presStyleIdx="1" presStyleCnt="3">
        <dgm:presLayoutVars>
          <dgm:chMax val="0"/>
          <dgm:chPref val="0"/>
          <dgm:bulletEnabled val="1"/>
        </dgm:presLayoutVars>
      </dgm:prSet>
      <dgm:spPr/>
    </dgm:pt>
    <dgm:pt modelId="{1E6D4B5D-4D6C-9D4A-9C66-D3AE7ACD407D}" type="pres">
      <dgm:prSet presAssocID="{0CA14CBB-097E-489B-B6F3-6132292C9147}" presName="desTx" presStyleLbl="alignAccFollowNode1" presStyleIdx="1" presStyleCnt="3">
        <dgm:presLayoutVars>
          <dgm:bulletEnabled val="1"/>
        </dgm:presLayoutVars>
      </dgm:prSet>
      <dgm:spPr/>
    </dgm:pt>
    <dgm:pt modelId="{183607DD-8291-5348-B52F-29B995683A8D}" type="pres">
      <dgm:prSet presAssocID="{69F98955-A05D-4214-B3CD-492A74E6C101}" presName="space" presStyleCnt="0"/>
      <dgm:spPr/>
    </dgm:pt>
    <dgm:pt modelId="{7D108EC7-73E0-F14C-83C2-E7A2D318AB87}" type="pres">
      <dgm:prSet presAssocID="{65B5F012-26EA-4FCA-9C26-E3DF20A65A41}" presName="composite" presStyleCnt="0"/>
      <dgm:spPr/>
    </dgm:pt>
    <dgm:pt modelId="{19D4B81A-12B9-3A4E-8E0D-8ACAEEBA36DA}" type="pres">
      <dgm:prSet presAssocID="{65B5F012-26EA-4FCA-9C26-E3DF20A65A41}" presName="parTx" presStyleLbl="alignNode1" presStyleIdx="2" presStyleCnt="3">
        <dgm:presLayoutVars>
          <dgm:chMax val="0"/>
          <dgm:chPref val="0"/>
          <dgm:bulletEnabled val="1"/>
        </dgm:presLayoutVars>
      </dgm:prSet>
      <dgm:spPr/>
    </dgm:pt>
    <dgm:pt modelId="{83861787-B0CC-2F47-BBBF-7B14E6F7EC05}" type="pres">
      <dgm:prSet presAssocID="{65B5F012-26EA-4FCA-9C26-E3DF20A65A41}" presName="desTx" presStyleLbl="alignAccFollowNode1" presStyleIdx="2" presStyleCnt="3">
        <dgm:presLayoutVars>
          <dgm:bulletEnabled val="1"/>
        </dgm:presLayoutVars>
      </dgm:prSet>
      <dgm:spPr/>
    </dgm:pt>
  </dgm:ptLst>
  <dgm:cxnLst>
    <dgm:cxn modelId="{1DE42746-3056-A846-AD33-65E0AFDFE353}" type="presOf" srcId="{E0FE0EE9-94DA-4232-B505-1D6BC8555707}" destId="{C10CACE8-2CD5-564A-A9A9-8637D781AD79}" srcOrd="0" destOrd="0" presId="urn:microsoft.com/office/officeart/2005/8/layout/hList1"/>
    <dgm:cxn modelId="{5F9A5C52-F358-4596-B109-A1B891C62762}" srcId="{65B5F012-26EA-4FCA-9C26-E3DF20A65A41}" destId="{B7B5AA66-B2FE-482F-872B-02DCA2E277C8}" srcOrd="0" destOrd="0" parTransId="{4D7F8A4C-86F8-4A94-BF4D-B02DEDFDEACE}" sibTransId="{5042CFFF-3DF6-4311-B685-D8893C8DCDBE}"/>
    <dgm:cxn modelId="{B9A47859-DCA5-46A6-B034-F27EC1E542D8}" srcId="{E0FE0EE9-94DA-4232-B505-1D6BC8555707}" destId="{654810EA-3C41-49A8-99EE-3461F2B3FB38}" srcOrd="0" destOrd="0" parTransId="{7DBB6848-AF87-43F8-B4C5-6AB04BFF6496}" sibTransId="{F40F4656-FEAA-4B86-97B3-AB1C6F987ED4}"/>
    <dgm:cxn modelId="{1C8F146D-128D-4BE5-9D70-DA77D94E2AED}" srcId="{E0FE0EE9-94DA-4232-B505-1D6BC8555707}" destId="{65B5F012-26EA-4FCA-9C26-E3DF20A65A41}" srcOrd="2" destOrd="0" parTransId="{A3915EAB-6DF1-4406-9767-49709E8F5CEF}" sibTransId="{1979F3A9-162B-4B20-8549-2553EC330D4D}"/>
    <dgm:cxn modelId="{31229778-4C24-8F4D-AE99-21C276E8EA85}" type="presOf" srcId="{65B5F012-26EA-4FCA-9C26-E3DF20A65A41}" destId="{19D4B81A-12B9-3A4E-8E0D-8ACAEEBA36DA}" srcOrd="0" destOrd="0" presId="urn:microsoft.com/office/officeart/2005/8/layout/hList1"/>
    <dgm:cxn modelId="{4F738582-18ED-4439-8854-443C028A86DC}" srcId="{0CA14CBB-097E-489B-B6F3-6132292C9147}" destId="{85E506F6-868A-401B-8E30-3DC1B895992A}" srcOrd="0" destOrd="0" parTransId="{358D6F1C-AAB9-4BAB-BF77-65D1DD7A3E1B}" sibTransId="{7DECACB1-2B56-41EF-B000-24BE45E317A3}"/>
    <dgm:cxn modelId="{0FB51485-AEF4-AB4A-A533-372397E6B719}" type="presOf" srcId="{85E506F6-868A-401B-8E30-3DC1B895992A}" destId="{1E6D4B5D-4D6C-9D4A-9C66-D3AE7ACD407D}" srcOrd="0" destOrd="0" presId="urn:microsoft.com/office/officeart/2005/8/layout/hList1"/>
    <dgm:cxn modelId="{B618628A-C66F-4E2C-9851-2588091F1093}" srcId="{E0FE0EE9-94DA-4232-B505-1D6BC8555707}" destId="{0CA14CBB-097E-489B-B6F3-6132292C9147}" srcOrd="1" destOrd="0" parTransId="{42F5EB29-16B2-463E-9281-684242DCB259}" sibTransId="{69F98955-A05D-4214-B3CD-492A74E6C101}"/>
    <dgm:cxn modelId="{9C922EBA-BD3D-8A44-A46F-CFC37522E04B}" type="presOf" srcId="{0CA14CBB-097E-489B-B6F3-6132292C9147}" destId="{12EC897A-DAC5-F948-BE2D-42D15D749621}" srcOrd="0" destOrd="0" presId="urn:microsoft.com/office/officeart/2005/8/layout/hList1"/>
    <dgm:cxn modelId="{BB42FBCD-8D38-FD49-A2D9-95BB71FDA2CC}" type="presOf" srcId="{B7B5AA66-B2FE-482F-872B-02DCA2E277C8}" destId="{83861787-B0CC-2F47-BBBF-7B14E6F7EC05}" srcOrd="0" destOrd="0" presId="urn:microsoft.com/office/officeart/2005/8/layout/hList1"/>
    <dgm:cxn modelId="{46EBC6E0-4888-A247-8696-29994C6CF3D8}" type="presOf" srcId="{654810EA-3C41-49A8-99EE-3461F2B3FB38}" destId="{82749E26-346D-014E-AD6B-26FAE0F12C4B}" srcOrd="0" destOrd="0" presId="urn:microsoft.com/office/officeart/2005/8/layout/hList1"/>
    <dgm:cxn modelId="{AAA82192-2FF3-4A41-AE89-E218CCA34B18}" type="presParOf" srcId="{C10CACE8-2CD5-564A-A9A9-8637D781AD79}" destId="{6E4D5FA9-47CF-1649-9839-6DE8FE185520}" srcOrd="0" destOrd="0" presId="urn:microsoft.com/office/officeart/2005/8/layout/hList1"/>
    <dgm:cxn modelId="{93EAFDAA-21C7-C046-8533-5CA90F494CE3}" type="presParOf" srcId="{6E4D5FA9-47CF-1649-9839-6DE8FE185520}" destId="{82749E26-346D-014E-AD6B-26FAE0F12C4B}" srcOrd="0" destOrd="0" presId="urn:microsoft.com/office/officeart/2005/8/layout/hList1"/>
    <dgm:cxn modelId="{DCDD8082-BE81-594E-9E80-E227BADCAB48}" type="presParOf" srcId="{6E4D5FA9-47CF-1649-9839-6DE8FE185520}" destId="{6D6155A2-2477-4C41-9FEF-3A2E920A8DF8}" srcOrd="1" destOrd="0" presId="urn:microsoft.com/office/officeart/2005/8/layout/hList1"/>
    <dgm:cxn modelId="{FFFE2A66-0EAD-7D42-AC70-FC0A1FE9DBA2}" type="presParOf" srcId="{C10CACE8-2CD5-564A-A9A9-8637D781AD79}" destId="{8898D10C-F26D-0E41-8E5E-417F58D947B7}" srcOrd="1" destOrd="0" presId="urn:microsoft.com/office/officeart/2005/8/layout/hList1"/>
    <dgm:cxn modelId="{013AD5AC-DB31-FE44-BAE9-9AC2AA4E7433}" type="presParOf" srcId="{C10CACE8-2CD5-564A-A9A9-8637D781AD79}" destId="{55CA98C1-7EE1-6440-A015-7E684C96CED4}" srcOrd="2" destOrd="0" presId="urn:microsoft.com/office/officeart/2005/8/layout/hList1"/>
    <dgm:cxn modelId="{F68D3E8E-451E-8146-B376-ADE95CA1461A}" type="presParOf" srcId="{55CA98C1-7EE1-6440-A015-7E684C96CED4}" destId="{12EC897A-DAC5-F948-BE2D-42D15D749621}" srcOrd="0" destOrd="0" presId="urn:microsoft.com/office/officeart/2005/8/layout/hList1"/>
    <dgm:cxn modelId="{8D0F9764-C4F6-B340-BCCB-BBB44E71D6FB}" type="presParOf" srcId="{55CA98C1-7EE1-6440-A015-7E684C96CED4}" destId="{1E6D4B5D-4D6C-9D4A-9C66-D3AE7ACD407D}" srcOrd="1" destOrd="0" presId="urn:microsoft.com/office/officeart/2005/8/layout/hList1"/>
    <dgm:cxn modelId="{32713B46-D869-4546-AA57-7BAF95B9B04D}" type="presParOf" srcId="{C10CACE8-2CD5-564A-A9A9-8637D781AD79}" destId="{183607DD-8291-5348-B52F-29B995683A8D}" srcOrd="3" destOrd="0" presId="urn:microsoft.com/office/officeart/2005/8/layout/hList1"/>
    <dgm:cxn modelId="{129B2061-1BA4-D64D-A234-697D233342CA}" type="presParOf" srcId="{C10CACE8-2CD5-564A-A9A9-8637D781AD79}" destId="{7D108EC7-73E0-F14C-83C2-E7A2D318AB87}" srcOrd="4" destOrd="0" presId="urn:microsoft.com/office/officeart/2005/8/layout/hList1"/>
    <dgm:cxn modelId="{1883310B-BCB3-354F-9C94-7953FEBF983A}" type="presParOf" srcId="{7D108EC7-73E0-F14C-83C2-E7A2D318AB87}" destId="{19D4B81A-12B9-3A4E-8E0D-8ACAEEBA36DA}" srcOrd="0" destOrd="0" presId="urn:microsoft.com/office/officeart/2005/8/layout/hList1"/>
    <dgm:cxn modelId="{96F999BB-2C6B-AE4F-9379-9059BFF3A8B4}" type="presParOf" srcId="{7D108EC7-73E0-F14C-83C2-E7A2D318AB87}" destId="{83861787-B0CC-2F47-BBBF-7B14E6F7EC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06932-BB5B-47BC-A020-B6858AC4C305}"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B23EC6F5-BC7C-4ED9-BC6A-89DC5D901CF9}">
      <dgm:prSet/>
      <dgm:spPr/>
      <dgm:t>
        <a:bodyPr/>
        <a:lstStyle/>
        <a:p>
          <a:r>
            <a:rPr lang="en-US" b="1" i="0"/>
            <a:t>Strengthen Public Knowledge</a:t>
          </a:r>
          <a:endParaRPr lang="en-US"/>
        </a:p>
      </dgm:t>
    </dgm:pt>
    <dgm:pt modelId="{B8722B37-59DF-491D-96C9-37171CCA1CD8}" type="parTrans" cxnId="{AAA22797-3F25-42F7-816B-94B3EB438120}">
      <dgm:prSet/>
      <dgm:spPr/>
      <dgm:t>
        <a:bodyPr/>
        <a:lstStyle/>
        <a:p>
          <a:endParaRPr lang="en-US"/>
        </a:p>
      </dgm:t>
    </dgm:pt>
    <dgm:pt modelId="{51397F83-304D-4A9D-868D-8579F5B8FFC7}" type="sibTrans" cxnId="{AAA22797-3F25-42F7-816B-94B3EB438120}">
      <dgm:prSet phldrT="1" phldr="0"/>
      <dgm:spPr/>
      <dgm:t>
        <a:bodyPr/>
        <a:lstStyle/>
        <a:p>
          <a:r>
            <a:rPr lang="en-US"/>
            <a:t>1</a:t>
          </a:r>
        </a:p>
      </dgm:t>
    </dgm:pt>
    <dgm:pt modelId="{EB0ACA87-D0F6-4CB1-9CBA-08A8E07E2802}">
      <dgm:prSet/>
      <dgm:spPr/>
      <dgm:t>
        <a:bodyPr/>
        <a:lstStyle/>
        <a:p>
          <a:r>
            <a:rPr lang="en-US" b="0" i="0"/>
            <a:t>Gatekeeper Training and Resources to all sectors of community</a:t>
          </a:r>
          <a:endParaRPr lang="en-US"/>
        </a:p>
      </dgm:t>
    </dgm:pt>
    <dgm:pt modelId="{F4AABF2E-E166-4F14-AD93-1F3326C898D4}" type="parTrans" cxnId="{26676302-1ED3-498B-90B5-FA4CABF2F9E3}">
      <dgm:prSet/>
      <dgm:spPr/>
      <dgm:t>
        <a:bodyPr/>
        <a:lstStyle/>
        <a:p>
          <a:endParaRPr lang="en-US"/>
        </a:p>
      </dgm:t>
    </dgm:pt>
    <dgm:pt modelId="{EA8DB494-043F-4209-B1EA-F51070D6341F}" type="sibTrans" cxnId="{26676302-1ED3-498B-90B5-FA4CABF2F9E3}">
      <dgm:prSet/>
      <dgm:spPr/>
      <dgm:t>
        <a:bodyPr/>
        <a:lstStyle/>
        <a:p>
          <a:endParaRPr lang="en-US"/>
        </a:p>
      </dgm:t>
    </dgm:pt>
    <dgm:pt modelId="{BB8013C8-3EBF-4CC4-8F1B-4A3323F327EF}">
      <dgm:prSet/>
      <dgm:spPr/>
      <dgm:t>
        <a:bodyPr/>
        <a:lstStyle/>
        <a:p>
          <a:r>
            <a:rPr lang="en-US" b="1" i="0"/>
            <a:t>Reduce and Address Stigma</a:t>
          </a:r>
          <a:endParaRPr lang="en-US"/>
        </a:p>
      </dgm:t>
    </dgm:pt>
    <dgm:pt modelId="{CBB0AFDD-394B-4434-A971-E11070C23A18}" type="parTrans" cxnId="{A50F6558-5ACD-441D-886D-30D0DEFF5ECE}">
      <dgm:prSet/>
      <dgm:spPr/>
      <dgm:t>
        <a:bodyPr/>
        <a:lstStyle/>
        <a:p>
          <a:endParaRPr lang="en-US"/>
        </a:p>
      </dgm:t>
    </dgm:pt>
    <dgm:pt modelId="{80A543C8-5327-4388-BBB0-A028C80B3AF4}" type="sibTrans" cxnId="{A50F6558-5ACD-441D-886D-30D0DEFF5ECE}">
      <dgm:prSet phldrT="2" phldr="0"/>
      <dgm:spPr/>
      <dgm:t>
        <a:bodyPr/>
        <a:lstStyle/>
        <a:p>
          <a:r>
            <a:rPr lang="en-US"/>
            <a:t>2</a:t>
          </a:r>
        </a:p>
      </dgm:t>
    </dgm:pt>
    <dgm:pt modelId="{0848C629-8845-4DE9-AF65-F1E601240CD2}">
      <dgm:prSet/>
      <dgm:spPr/>
      <dgm:t>
        <a:bodyPr/>
        <a:lstStyle/>
        <a:p>
          <a:r>
            <a:rPr lang="en-US" b="0" i="0"/>
            <a:t>Standardize Use of Non-Stigmatizing Language</a:t>
          </a:r>
          <a:endParaRPr lang="en-US"/>
        </a:p>
      </dgm:t>
    </dgm:pt>
    <dgm:pt modelId="{56701BA1-84C7-47A9-BBA2-C0CEF9D99801}" type="parTrans" cxnId="{5AA17B20-20A1-46D8-AA0F-DB179FB95786}">
      <dgm:prSet/>
      <dgm:spPr/>
      <dgm:t>
        <a:bodyPr/>
        <a:lstStyle/>
        <a:p>
          <a:endParaRPr lang="en-US"/>
        </a:p>
      </dgm:t>
    </dgm:pt>
    <dgm:pt modelId="{D7BFD957-D270-40C5-80F9-AE0412CD69A3}" type="sibTrans" cxnId="{5AA17B20-20A1-46D8-AA0F-DB179FB95786}">
      <dgm:prSet/>
      <dgm:spPr/>
      <dgm:t>
        <a:bodyPr/>
        <a:lstStyle/>
        <a:p>
          <a:endParaRPr lang="en-US"/>
        </a:p>
      </dgm:t>
    </dgm:pt>
    <dgm:pt modelId="{8C7B4CF9-DEFF-4193-B816-58CC2440175B}">
      <dgm:prSet/>
      <dgm:spPr/>
      <dgm:t>
        <a:bodyPr/>
        <a:lstStyle/>
        <a:p>
          <a:r>
            <a:rPr lang="en-US" b="0" i="0"/>
            <a:t>Awareness Among Immigrants</a:t>
          </a:r>
          <a:endParaRPr lang="en-US"/>
        </a:p>
      </dgm:t>
    </dgm:pt>
    <dgm:pt modelId="{8F0229C4-9003-49C4-8505-5C3ACDA94868}" type="parTrans" cxnId="{39855B35-8577-4EB9-B0F2-7B2E495042D7}">
      <dgm:prSet/>
      <dgm:spPr/>
      <dgm:t>
        <a:bodyPr/>
        <a:lstStyle/>
        <a:p>
          <a:endParaRPr lang="en-US"/>
        </a:p>
      </dgm:t>
    </dgm:pt>
    <dgm:pt modelId="{540E043A-604C-40F3-B9C9-07785795262C}" type="sibTrans" cxnId="{39855B35-8577-4EB9-B0F2-7B2E495042D7}">
      <dgm:prSet/>
      <dgm:spPr/>
      <dgm:t>
        <a:bodyPr/>
        <a:lstStyle/>
        <a:p>
          <a:endParaRPr lang="en-US"/>
        </a:p>
      </dgm:t>
    </dgm:pt>
    <dgm:pt modelId="{BB498A84-F771-4E94-8E13-13FDAE6BFAA7}">
      <dgm:prSet/>
      <dgm:spPr/>
      <dgm:t>
        <a:bodyPr/>
        <a:lstStyle/>
        <a:p>
          <a:r>
            <a:rPr lang="en-US" b="1" i="0"/>
            <a:t>Expand and Sustain Suicide Prevention Coalition Capacity</a:t>
          </a:r>
          <a:endParaRPr lang="en-US"/>
        </a:p>
      </dgm:t>
    </dgm:pt>
    <dgm:pt modelId="{A56B7FEB-9105-48D0-BDA7-3E92DD1AC7B3}" type="parTrans" cxnId="{5298F048-1093-4BCF-8E96-D04D285FA2B8}">
      <dgm:prSet/>
      <dgm:spPr/>
      <dgm:t>
        <a:bodyPr/>
        <a:lstStyle/>
        <a:p>
          <a:endParaRPr lang="en-US"/>
        </a:p>
      </dgm:t>
    </dgm:pt>
    <dgm:pt modelId="{37C8B24F-BE5A-407A-8CC7-A4C68DF4CB2C}" type="sibTrans" cxnId="{5298F048-1093-4BCF-8E96-D04D285FA2B8}">
      <dgm:prSet phldrT="3" phldr="0"/>
      <dgm:spPr/>
      <dgm:t>
        <a:bodyPr/>
        <a:lstStyle/>
        <a:p>
          <a:r>
            <a:rPr lang="en-US"/>
            <a:t>3</a:t>
          </a:r>
        </a:p>
      </dgm:t>
    </dgm:pt>
    <dgm:pt modelId="{C69E7D2C-6128-487B-B819-C70BAEA6F768}">
      <dgm:prSet/>
      <dgm:spPr/>
      <dgm:t>
        <a:bodyPr/>
        <a:lstStyle/>
        <a:p>
          <a:r>
            <a:rPr lang="en-US" b="0" i="0"/>
            <a:t>Veterans, Faith-Based Communities, Healthcare</a:t>
          </a:r>
          <a:endParaRPr lang="en-US"/>
        </a:p>
      </dgm:t>
    </dgm:pt>
    <dgm:pt modelId="{B37CA5B3-57FE-4144-970C-014033DF16D8}" type="parTrans" cxnId="{61C493E8-F45A-4378-9DFC-3F8BEC403195}">
      <dgm:prSet/>
      <dgm:spPr/>
      <dgm:t>
        <a:bodyPr/>
        <a:lstStyle/>
        <a:p>
          <a:endParaRPr lang="en-US"/>
        </a:p>
      </dgm:t>
    </dgm:pt>
    <dgm:pt modelId="{F4667BB9-279D-4E4C-875B-DBCF92F8A2F8}" type="sibTrans" cxnId="{61C493E8-F45A-4378-9DFC-3F8BEC403195}">
      <dgm:prSet/>
      <dgm:spPr/>
      <dgm:t>
        <a:bodyPr/>
        <a:lstStyle/>
        <a:p>
          <a:endParaRPr lang="en-US"/>
        </a:p>
      </dgm:t>
    </dgm:pt>
    <dgm:pt modelId="{49BDB1C9-4DBC-4206-BB8E-E1949578C93B}">
      <dgm:prSet/>
      <dgm:spPr/>
      <dgm:t>
        <a:bodyPr/>
        <a:lstStyle/>
        <a:p>
          <a:r>
            <a:rPr lang="en-US" b="1" i="0"/>
            <a:t>Increase Safe Storage of Lethal Means</a:t>
          </a:r>
          <a:endParaRPr lang="en-US"/>
        </a:p>
      </dgm:t>
    </dgm:pt>
    <dgm:pt modelId="{44AA19BE-B195-43BD-ABDB-F526CB485B11}" type="parTrans" cxnId="{FF698C8C-59CC-46CB-B891-77A203AF4828}">
      <dgm:prSet/>
      <dgm:spPr/>
      <dgm:t>
        <a:bodyPr/>
        <a:lstStyle/>
        <a:p>
          <a:endParaRPr lang="en-US"/>
        </a:p>
      </dgm:t>
    </dgm:pt>
    <dgm:pt modelId="{2DCB28F0-50D6-4782-8B1A-D1FFEC107B0A}" type="sibTrans" cxnId="{FF698C8C-59CC-46CB-B891-77A203AF4828}">
      <dgm:prSet phldrT="4" phldr="0"/>
      <dgm:spPr/>
      <dgm:t>
        <a:bodyPr/>
        <a:lstStyle/>
        <a:p>
          <a:r>
            <a:rPr lang="en-US"/>
            <a:t>4</a:t>
          </a:r>
        </a:p>
      </dgm:t>
    </dgm:pt>
    <dgm:pt modelId="{A475DC78-D799-4219-BB37-8F62A9EFD6FC}">
      <dgm:prSet/>
      <dgm:spPr/>
      <dgm:t>
        <a:bodyPr/>
        <a:lstStyle/>
        <a:p>
          <a:r>
            <a:rPr lang="en-US" b="0" i="0"/>
            <a:t>Retailers, Veterans, Pediatricians, and Public Safety</a:t>
          </a:r>
          <a:endParaRPr lang="en-US"/>
        </a:p>
      </dgm:t>
    </dgm:pt>
    <dgm:pt modelId="{983DF999-1A43-4D0B-B8A4-B96336BE1268}" type="parTrans" cxnId="{074C7E53-8D81-4475-B273-FE3560227EE0}">
      <dgm:prSet/>
      <dgm:spPr/>
      <dgm:t>
        <a:bodyPr/>
        <a:lstStyle/>
        <a:p>
          <a:endParaRPr lang="en-US"/>
        </a:p>
      </dgm:t>
    </dgm:pt>
    <dgm:pt modelId="{158DBD0C-3148-4CCD-B6F4-12188491205F}" type="sibTrans" cxnId="{074C7E53-8D81-4475-B273-FE3560227EE0}">
      <dgm:prSet/>
      <dgm:spPr/>
      <dgm:t>
        <a:bodyPr/>
        <a:lstStyle/>
        <a:p>
          <a:endParaRPr lang="en-US"/>
        </a:p>
      </dgm:t>
    </dgm:pt>
    <dgm:pt modelId="{5B323BAC-C691-5A45-8185-41C3AE0D5D02}" type="pres">
      <dgm:prSet presAssocID="{11606932-BB5B-47BC-A020-B6858AC4C305}" presName="Name0" presStyleCnt="0">
        <dgm:presLayoutVars>
          <dgm:animLvl val="lvl"/>
          <dgm:resizeHandles val="exact"/>
        </dgm:presLayoutVars>
      </dgm:prSet>
      <dgm:spPr/>
    </dgm:pt>
    <dgm:pt modelId="{F071CF67-AB69-6D45-A76B-088452E3CD55}" type="pres">
      <dgm:prSet presAssocID="{B23EC6F5-BC7C-4ED9-BC6A-89DC5D901CF9}" presName="compositeNode" presStyleCnt="0">
        <dgm:presLayoutVars>
          <dgm:bulletEnabled val="1"/>
        </dgm:presLayoutVars>
      </dgm:prSet>
      <dgm:spPr/>
    </dgm:pt>
    <dgm:pt modelId="{0688D3A1-EB29-E646-BC8E-5BDB5B479B49}" type="pres">
      <dgm:prSet presAssocID="{B23EC6F5-BC7C-4ED9-BC6A-89DC5D901CF9}" presName="bgRect" presStyleLbl="bgAccFollowNode1" presStyleIdx="0" presStyleCnt="4"/>
      <dgm:spPr/>
    </dgm:pt>
    <dgm:pt modelId="{AD53F077-944E-0E44-BF3C-98B71DCC6DCA}" type="pres">
      <dgm:prSet presAssocID="{51397F83-304D-4A9D-868D-8579F5B8FFC7}" presName="sibTransNodeCircle" presStyleLbl="alignNode1" presStyleIdx="0" presStyleCnt="8">
        <dgm:presLayoutVars>
          <dgm:chMax val="0"/>
          <dgm:bulletEnabled/>
        </dgm:presLayoutVars>
      </dgm:prSet>
      <dgm:spPr/>
    </dgm:pt>
    <dgm:pt modelId="{19660D14-ED6B-704F-A1E1-A23FF3D0CB5D}" type="pres">
      <dgm:prSet presAssocID="{B23EC6F5-BC7C-4ED9-BC6A-89DC5D901CF9}" presName="bottomLine" presStyleLbl="alignNode1" presStyleIdx="1" presStyleCnt="8">
        <dgm:presLayoutVars/>
      </dgm:prSet>
      <dgm:spPr/>
    </dgm:pt>
    <dgm:pt modelId="{FF2EAC35-6C1E-1C44-9D9B-129C5D726477}" type="pres">
      <dgm:prSet presAssocID="{B23EC6F5-BC7C-4ED9-BC6A-89DC5D901CF9}" presName="nodeText" presStyleLbl="bgAccFollowNode1" presStyleIdx="0" presStyleCnt="4">
        <dgm:presLayoutVars>
          <dgm:bulletEnabled val="1"/>
        </dgm:presLayoutVars>
      </dgm:prSet>
      <dgm:spPr/>
    </dgm:pt>
    <dgm:pt modelId="{351DE65A-1F38-9741-91F8-CD46064737C4}" type="pres">
      <dgm:prSet presAssocID="{51397F83-304D-4A9D-868D-8579F5B8FFC7}" presName="sibTrans" presStyleCnt="0"/>
      <dgm:spPr/>
    </dgm:pt>
    <dgm:pt modelId="{F4151C21-CF48-854D-AE2C-B127DFFEEC86}" type="pres">
      <dgm:prSet presAssocID="{BB8013C8-3EBF-4CC4-8F1B-4A3323F327EF}" presName="compositeNode" presStyleCnt="0">
        <dgm:presLayoutVars>
          <dgm:bulletEnabled val="1"/>
        </dgm:presLayoutVars>
      </dgm:prSet>
      <dgm:spPr/>
    </dgm:pt>
    <dgm:pt modelId="{1DBC0FD0-EA12-B145-AFED-66098D56CF65}" type="pres">
      <dgm:prSet presAssocID="{BB8013C8-3EBF-4CC4-8F1B-4A3323F327EF}" presName="bgRect" presStyleLbl="bgAccFollowNode1" presStyleIdx="1" presStyleCnt="4"/>
      <dgm:spPr/>
    </dgm:pt>
    <dgm:pt modelId="{7AF8B1CF-CB6F-5240-B62A-846F310983E9}" type="pres">
      <dgm:prSet presAssocID="{80A543C8-5327-4388-BBB0-A028C80B3AF4}" presName="sibTransNodeCircle" presStyleLbl="alignNode1" presStyleIdx="2" presStyleCnt="8">
        <dgm:presLayoutVars>
          <dgm:chMax val="0"/>
          <dgm:bulletEnabled/>
        </dgm:presLayoutVars>
      </dgm:prSet>
      <dgm:spPr/>
    </dgm:pt>
    <dgm:pt modelId="{0B5B278D-00BE-5B4E-99AB-BC0009E960A0}" type="pres">
      <dgm:prSet presAssocID="{BB8013C8-3EBF-4CC4-8F1B-4A3323F327EF}" presName="bottomLine" presStyleLbl="alignNode1" presStyleIdx="3" presStyleCnt="8">
        <dgm:presLayoutVars/>
      </dgm:prSet>
      <dgm:spPr/>
    </dgm:pt>
    <dgm:pt modelId="{4E4E3F6D-AD48-B242-AC75-A16B6B7511B5}" type="pres">
      <dgm:prSet presAssocID="{BB8013C8-3EBF-4CC4-8F1B-4A3323F327EF}" presName="nodeText" presStyleLbl="bgAccFollowNode1" presStyleIdx="1" presStyleCnt="4">
        <dgm:presLayoutVars>
          <dgm:bulletEnabled val="1"/>
        </dgm:presLayoutVars>
      </dgm:prSet>
      <dgm:spPr/>
    </dgm:pt>
    <dgm:pt modelId="{2D516A50-A08E-6A43-B534-807F2DD61E61}" type="pres">
      <dgm:prSet presAssocID="{80A543C8-5327-4388-BBB0-A028C80B3AF4}" presName="sibTrans" presStyleCnt="0"/>
      <dgm:spPr/>
    </dgm:pt>
    <dgm:pt modelId="{9236DA0E-6257-3740-B90F-91443706BC7B}" type="pres">
      <dgm:prSet presAssocID="{BB498A84-F771-4E94-8E13-13FDAE6BFAA7}" presName="compositeNode" presStyleCnt="0">
        <dgm:presLayoutVars>
          <dgm:bulletEnabled val="1"/>
        </dgm:presLayoutVars>
      </dgm:prSet>
      <dgm:spPr/>
    </dgm:pt>
    <dgm:pt modelId="{7666A3B1-9BAF-064A-9112-AE0D52ECB169}" type="pres">
      <dgm:prSet presAssocID="{BB498A84-F771-4E94-8E13-13FDAE6BFAA7}" presName="bgRect" presStyleLbl="bgAccFollowNode1" presStyleIdx="2" presStyleCnt="4"/>
      <dgm:spPr/>
    </dgm:pt>
    <dgm:pt modelId="{D2323221-0DAD-4A44-A1B0-151F21611A91}" type="pres">
      <dgm:prSet presAssocID="{37C8B24F-BE5A-407A-8CC7-A4C68DF4CB2C}" presName="sibTransNodeCircle" presStyleLbl="alignNode1" presStyleIdx="4" presStyleCnt="8">
        <dgm:presLayoutVars>
          <dgm:chMax val="0"/>
          <dgm:bulletEnabled/>
        </dgm:presLayoutVars>
      </dgm:prSet>
      <dgm:spPr/>
    </dgm:pt>
    <dgm:pt modelId="{C9B4CEFF-7387-B24A-93CA-9145704D0A4B}" type="pres">
      <dgm:prSet presAssocID="{BB498A84-F771-4E94-8E13-13FDAE6BFAA7}" presName="bottomLine" presStyleLbl="alignNode1" presStyleIdx="5" presStyleCnt="8">
        <dgm:presLayoutVars/>
      </dgm:prSet>
      <dgm:spPr/>
    </dgm:pt>
    <dgm:pt modelId="{6627D61C-A499-0240-8DC1-03A346667CF4}" type="pres">
      <dgm:prSet presAssocID="{BB498A84-F771-4E94-8E13-13FDAE6BFAA7}" presName="nodeText" presStyleLbl="bgAccFollowNode1" presStyleIdx="2" presStyleCnt="4">
        <dgm:presLayoutVars>
          <dgm:bulletEnabled val="1"/>
        </dgm:presLayoutVars>
      </dgm:prSet>
      <dgm:spPr/>
    </dgm:pt>
    <dgm:pt modelId="{E3C7EC79-A4E5-DF4A-8FB7-074C6781D54C}" type="pres">
      <dgm:prSet presAssocID="{37C8B24F-BE5A-407A-8CC7-A4C68DF4CB2C}" presName="sibTrans" presStyleCnt="0"/>
      <dgm:spPr/>
    </dgm:pt>
    <dgm:pt modelId="{81D76160-B135-A34F-8B55-EFFCA716A0A7}" type="pres">
      <dgm:prSet presAssocID="{49BDB1C9-4DBC-4206-BB8E-E1949578C93B}" presName="compositeNode" presStyleCnt="0">
        <dgm:presLayoutVars>
          <dgm:bulletEnabled val="1"/>
        </dgm:presLayoutVars>
      </dgm:prSet>
      <dgm:spPr/>
    </dgm:pt>
    <dgm:pt modelId="{04AEAA76-1334-0D4A-83F8-6E40D32EB2BE}" type="pres">
      <dgm:prSet presAssocID="{49BDB1C9-4DBC-4206-BB8E-E1949578C93B}" presName="bgRect" presStyleLbl="bgAccFollowNode1" presStyleIdx="3" presStyleCnt="4"/>
      <dgm:spPr/>
    </dgm:pt>
    <dgm:pt modelId="{06305A94-3F4B-804A-80E1-065C573F164E}" type="pres">
      <dgm:prSet presAssocID="{2DCB28F0-50D6-4782-8B1A-D1FFEC107B0A}" presName="sibTransNodeCircle" presStyleLbl="alignNode1" presStyleIdx="6" presStyleCnt="8">
        <dgm:presLayoutVars>
          <dgm:chMax val="0"/>
          <dgm:bulletEnabled/>
        </dgm:presLayoutVars>
      </dgm:prSet>
      <dgm:spPr/>
    </dgm:pt>
    <dgm:pt modelId="{634968EC-E598-164B-9F8D-3DA4A4ABCA3B}" type="pres">
      <dgm:prSet presAssocID="{49BDB1C9-4DBC-4206-BB8E-E1949578C93B}" presName="bottomLine" presStyleLbl="alignNode1" presStyleIdx="7" presStyleCnt="8">
        <dgm:presLayoutVars/>
      </dgm:prSet>
      <dgm:spPr/>
    </dgm:pt>
    <dgm:pt modelId="{DEB6DEE4-13F2-AD40-B468-B68480F6E8D5}" type="pres">
      <dgm:prSet presAssocID="{49BDB1C9-4DBC-4206-BB8E-E1949578C93B}" presName="nodeText" presStyleLbl="bgAccFollowNode1" presStyleIdx="3" presStyleCnt="4">
        <dgm:presLayoutVars>
          <dgm:bulletEnabled val="1"/>
        </dgm:presLayoutVars>
      </dgm:prSet>
      <dgm:spPr/>
    </dgm:pt>
  </dgm:ptLst>
  <dgm:cxnLst>
    <dgm:cxn modelId="{26676302-1ED3-498B-90B5-FA4CABF2F9E3}" srcId="{B23EC6F5-BC7C-4ED9-BC6A-89DC5D901CF9}" destId="{EB0ACA87-D0F6-4CB1-9CBA-08A8E07E2802}" srcOrd="0" destOrd="0" parTransId="{F4AABF2E-E166-4F14-AD93-1F3326C898D4}" sibTransId="{EA8DB494-043F-4209-B1EA-F51070D6341F}"/>
    <dgm:cxn modelId="{9EA4E110-6C2A-CE49-9893-CC3DD7E92CD9}" type="presOf" srcId="{BB498A84-F771-4E94-8E13-13FDAE6BFAA7}" destId="{7666A3B1-9BAF-064A-9112-AE0D52ECB169}" srcOrd="0" destOrd="0" presId="urn:microsoft.com/office/officeart/2016/7/layout/BasicLinearProcessNumbered"/>
    <dgm:cxn modelId="{5AA17B20-20A1-46D8-AA0F-DB179FB95786}" srcId="{BB8013C8-3EBF-4CC4-8F1B-4A3323F327EF}" destId="{0848C629-8845-4DE9-AF65-F1E601240CD2}" srcOrd="0" destOrd="0" parTransId="{56701BA1-84C7-47A9-BBA2-C0CEF9D99801}" sibTransId="{D7BFD957-D270-40C5-80F9-AE0412CD69A3}"/>
    <dgm:cxn modelId="{39855B35-8577-4EB9-B0F2-7B2E495042D7}" srcId="{BB8013C8-3EBF-4CC4-8F1B-4A3323F327EF}" destId="{8C7B4CF9-DEFF-4193-B816-58CC2440175B}" srcOrd="1" destOrd="0" parTransId="{8F0229C4-9003-49C4-8505-5C3ACDA94868}" sibTransId="{540E043A-604C-40F3-B9C9-07785795262C}"/>
    <dgm:cxn modelId="{A15E0A36-E2BD-8D41-BB07-468A15F51CF5}" type="presOf" srcId="{11606932-BB5B-47BC-A020-B6858AC4C305}" destId="{5B323BAC-C691-5A45-8185-41C3AE0D5D02}" srcOrd="0" destOrd="0" presId="urn:microsoft.com/office/officeart/2016/7/layout/BasicLinearProcessNumbered"/>
    <dgm:cxn modelId="{214B3F3A-43D5-9541-926B-DA13B8F14941}" type="presOf" srcId="{C69E7D2C-6128-487B-B819-C70BAEA6F768}" destId="{6627D61C-A499-0240-8DC1-03A346667CF4}" srcOrd="0" destOrd="1" presId="urn:microsoft.com/office/officeart/2016/7/layout/BasicLinearProcessNumbered"/>
    <dgm:cxn modelId="{2719AE3F-CAEE-F24E-AB07-2DBC95E2178A}" type="presOf" srcId="{BB8013C8-3EBF-4CC4-8F1B-4A3323F327EF}" destId="{1DBC0FD0-EA12-B145-AFED-66098D56CF65}" srcOrd="0" destOrd="0" presId="urn:microsoft.com/office/officeart/2016/7/layout/BasicLinearProcessNumbered"/>
    <dgm:cxn modelId="{FF8B4F46-2C2E-4845-AB95-BC3F6DF160BB}" type="presOf" srcId="{EB0ACA87-D0F6-4CB1-9CBA-08A8E07E2802}" destId="{FF2EAC35-6C1E-1C44-9D9B-129C5D726477}" srcOrd="0" destOrd="1" presId="urn:microsoft.com/office/officeart/2016/7/layout/BasicLinearProcessNumbered"/>
    <dgm:cxn modelId="{5298F048-1093-4BCF-8E96-D04D285FA2B8}" srcId="{11606932-BB5B-47BC-A020-B6858AC4C305}" destId="{BB498A84-F771-4E94-8E13-13FDAE6BFAA7}" srcOrd="2" destOrd="0" parTransId="{A56B7FEB-9105-48D0-BDA7-3E92DD1AC7B3}" sibTransId="{37C8B24F-BE5A-407A-8CC7-A4C68DF4CB2C}"/>
    <dgm:cxn modelId="{61C86E4E-6C0A-444F-9C41-10CAA907DFF4}" type="presOf" srcId="{B23EC6F5-BC7C-4ED9-BC6A-89DC5D901CF9}" destId="{FF2EAC35-6C1E-1C44-9D9B-129C5D726477}" srcOrd="1" destOrd="0" presId="urn:microsoft.com/office/officeart/2016/7/layout/BasicLinearProcessNumbered"/>
    <dgm:cxn modelId="{074C7E53-8D81-4475-B273-FE3560227EE0}" srcId="{49BDB1C9-4DBC-4206-BB8E-E1949578C93B}" destId="{A475DC78-D799-4219-BB37-8F62A9EFD6FC}" srcOrd="0" destOrd="0" parTransId="{983DF999-1A43-4D0B-B8A4-B96336BE1268}" sibTransId="{158DBD0C-3148-4CCD-B6F4-12188491205F}"/>
    <dgm:cxn modelId="{A50F6558-5ACD-441D-886D-30D0DEFF5ECE}" srcId="{11606932-BB5B-47BC-A020-B6858AC4C305}" destId="{BB8013C8-3EBF-4CC4-8F1B-4A3323F327EF}" srcOrd="1" destOrd="0" parTransId="{CBB0AFDD-394B-4434-A971-E11070C23A18}" sibTransId="{80A543C8-5327-4388-BBB0-A028C80B3AF4}"/>
    <dgm:cxn modelId="{1B238175-67AA-0F47-B9F6-4D703BC38A09}" type="presOf" srcId="{37C8B24F-BE5A-407A-8CC7-A4C68DF4CB2C}" destId="{D2323221-0DAD-4A44-A1B0-151F21611A91}" srcOrd="0" destOrd="0" presId="urn:microsoft.com/office/officeart/2016/7/layout/BasicLinearProcessNumbered"/>
    <dgm:cxn modelId="{427FD878-5934-8949-89E8-E9B58075AEFA}" type="presOf" srcId="{0848C629-8845-4DE9-AF65-F1E601240CD2}" destId="{4E4E3F6D-AD48-B242-AC75-A16B6B7511B5}" srcOrd="0" destOrd="1" presId="urn:microsoft.com/office/officeart/2016/7/layout/BasicLinearProcessNumbered"/>
    <dgm:cxn modelId="{FE23A17A-AAE9-A147-8895-AC1D09120750}" type="presOf" srcId="{BB8013C8-3EBF-4CC4-8F1B-4A3323F327EF}" destId="{4E4E3F6D-AD48-B242-AC75-A16B6B7511B5}" srcOrd="1" destOrd="0" presId="urn:microsoft.com/office/officeart/2016/7/layout/BasicLinearProcessNumbered"/>
    <dgm:cxn modelId="{74982C7B-6C42-E04B-A590-5B0B48D05335}" type="presOf" srcId="{8C7B4CF9-DEFF-4193-B816-58CC2440175B}" destId="{4E4E3F6D-AD48-B242-AC75-A16B6B7511B5}" srcOrd="0" destOrd="2" presId="urn:microsoft.com/office/officeart/2016/7/layout/BasicLinearProcessNumbered"/>
    <dgm:cxn modelId="{FF698C8C-59CC-46CB-B891-77A203AF4828}" srcId="{11606932-BB5B-47BC-A020-B6858AC4C305}" destId="{49BDB1C9-4DBC-4206-BB8E-E1949578C93B}" srcOrd="3" destOrd="0" parTransId="{44AA19BE-B195-43BD-ABDB-F526CB485B11}" sibTransId="{2DCB28F0-50D6-4782-8B1A-D1FFEC107B0A}"/>
    <dgm:cxn modelId="{AAA22797-3F25-42F7-816B-94B3EB438120}" srcId="{11606932-BB5B-47BC-A020-B6858AC4C305}" destId="{B23EC6F5-BC7C-4ED9-BC6A-89DC5D901CF9}" srcOrd="0" destOrd="0" parTransId="{B8722B37-59DF-491D-96C9-37171CCA1CD8}" sibTransId="{51397F83-304D-4A9D-868D-8579F5B8FFC7}"/>
    <dgm:cxn modelId="{035F379B-FDBF-2C4F-B0C0-6B2742AA141E}" type="presOf" srcId="{BB498A84-F771-4E94-8E13-13FDAE6BFAA7}" destId="{6627D61C-A499-0240-8DC1-03A346667CF4}" srcOrd="1" destOrd="0" presId="urn:microsoft.com/office/officeart/2016/7/layout/BasicLinearProcessNumbered"/>
    <dgm:cxn modelId="{62D1F3A4-AB17-214E-9EC8-5D2E87DC2C88}" type="presOf" srcId="{49BDB1C9-4DBC-4206-BB8E-E1949578C93B}" destId="{04AEAA76-1334-0D4A-83F8-6E40D32EB2BE}" srcOrd="0" destOrd="0" presId="urn:microsoft.com/office/officeart/2016/7/layout/BasicLinearProcessNumbered"/>
    <dgm:cxn modelId="{77FB10A7-0C80-8F41-A87E-05B8F0A3AF9D}" type="presOf" srcId="{2DCB28F0-50D6-4782-8B1A-D1FFEC107B0A}" destId="{06305A94-3F4B-804A-80E1-065C573F164E}" srcOrd="0" destOrd="0" presId="urn:microsoft.com/office/officeart/2016/7/layout/BasicLinearProcessNumbered"/>
    <dgm:cxn modelId="{5F5346C0-75FD-C746-BF3F-76374CDAC489}" type="presOf" srcId="{B23EC6F5-BC7C-4ED9-BC6A-89DC5D901CF9}" destId="{0688D3A1-EB29-E646-BC8E-5BDB5B479B49}" srcOrd="0" destOrd="0" presId="urn:microsoft.com/office/officeart/2016/7/layout/BasicLinearProcessNumbered"/>
    <dgm:cxn modelId="{0818BAC3-7A98-7A48-828D-1FD5B50D9FE7}" type="presOf" srcId="{80A543C8-5327-4388-BBB0-A028C80B3AF4}" destId="{7AF8B1CF-CB6F-5240-B62A-846F310983E9}" srcOrd="0" destOrd="0" presId="urn:microsoft.com/office/officeart/2016/7/layout/BasicLinearProcessNumbered"/>
    <dgm:cxn modelId="{27BC81C4-2EA3-C44F-9136-E61AF7276DAB}" type="presOf" srcId="{49BDB1C9-4DBC-4206-BB8E-E1949578C93B}" destId="{DEB6DEE4-13F2-AD40-B468-B68480F6E8D5}" srcOrd="1" destOrd="0" presId="urn:microsoft.com/office/officeart/2016/7/layout/BasicLinearProcessNumbered"/>
    <dgm:cxn modelId="{C4ED42D7-D555-0748-9B7D-BAEA7AFB8C57}" type="presOf" srcId="{51397F83-304D-4A9D-868D-8579F5B8FFC7}" destId="{AD53F077-944E-0E44-BF3C-98B71DCC6DCA}" srcOrd="0" destOrd="0" presId="urn:microsoft.com/office/officeart/2016/7/layout/BasicLinearProcessNumbered"/>
    <dgm:cxn modelId="{5F016EE5-47E0-A64F-B5B9-6702B955D981}" type="presOf" srcId="{A475DC78-D799-4219-BB37-8F62A9EFD6FC}" destId="{DEB6DEE4-13F2-AD40-B468-B68480F6E8D5}" srcOrd="0" destOrd="1" presId="urn:microsoft.com/office/officeart/2016/7/layout/BasicLinearProcessNumbered"/>
    <dgm:cxn modelId="{61C493E8-F45A-4378-9DFC-3F8BEC403195}" srcId="{BB498A84-F771-4E94-8E13-13FDAE6BFAA7}" destId="{C69E7D2C-6128-487B-B819-C70BAEA6F768}" srcOrd="0" destOrd="0" parTransId="{B37CA5B3-57FE-4144-970C-014033DF16D8}" sibTransId="{F4667BB9-279D-4E4C-875B-DBCF92F8A2F8}"/>
    <dgm:cxn modelId="{DFF070E8-5E4D-AB44-9673-D03BE7ED2DEB}" type="presParOf" srcId="{5B323BAC-C691-5A45-8185-41C3AE0D5D02}" destId="{F071CF67-AB69-6D45-A76B-088452E3CD55}" srcOrd="0" destOrd="0" presId="urn:microsoft.com/office/officeart/2016/7/layout/BasicLinearProcessNumbered"/>
    <dgm:cxn modelId="{51CADB31-96FE-2547-B552-C20C431815D7}" type="presParOf" srcId="{F071CF67-AB69-6D45-A76B-088452E3CD55}" destId="{0688D3A1-EB29-E646-BC8E-5BDB5B479B49}" srcOrd="0" destOrd="0" presId="urn:microsoft.com/office/officeart/2016/7/layout/BasicLinearProcessNumbered"/>
    <dgm:cxn modelId="{93057B1B-E3C4-C044-B266-E4AE39A2CCD5}" type="presParOf" srcId="{F071CF67-AB69-6D45-A76B-088452E3CD55}" destId="{AD53F077-944E-0E44-BF3C-98B71DCC6DCA}" srcOrd="1" destOrd="0" presId="urn:microsoft.com/office/officeart/2016/7/layout/BasicLinearProcessNumbered"/>
    <dgm:cxn modelId="{65722767-88A8-CB43-BBE0-906AFE87BBBB}" type="presParOf" srcId="{F071CF67-AB69-6D45-A76B-088452E3CD55}" destId="{19660D14-ED6B-704F-A1E1-A23FF3D0CB5D}" srcOrd="2" destOrd="0" presId="urn:microsoft.com/office/officeart/2016/7/layout/BasicLinearProcessNumbered"/>
    <dgm:cxn modelId="{156E5E77-1A2D-5641-9283-36B092CF0D49}" type="presParOf" srcId="{F071CF67-AB69-6D45-A76B-088452E3CD55}" destId="{FF2EAC35-6C1E-1C44-9D9B-129C5D726477}" srcOrd="3" destOrd="0" presId="urn:microsoft.com/office/officeart/2016/7/layout/BasicLinearProcessNumbered"/>
    <dgm:cxn modelId="{1CEC91B7-38FD-2E40-94E8-0E7EF3EC386C}" type="presParOf" srcId="{5B323BAC-C691-5A45-8185-41C3AE0D5D02}" destId="{351DE65A-1F38-9741-91F8-CD46064737C4}" srcOrd="1" destOrd="0" presId="urn:microsoft.com/office/officeart/2016/7/layout/BasicLinearProcessNumbered"/>
    <dgm:cxn modelId="{8BA39345-8372-D046-8DD2-574507EC71BB}" type="presParOf" srcId="{5B323BAC-C691-5A45-8185-41C3AE0D5D02}" destId="{F4151C21-CF48-854D-AE2C-B127DFFEEC86}" srcOrd="2" destOrd="0" presId="urn:microsoft.com/office/officeart/2016/7/layout/BasicLinearProcessNumbered"/>
    <dgm:cxn modelId="{ABF2C84A-082E-8E46-91FE-CECB2D3E7BCA}" type="presParOf" srcId="{F4151C21-CF48-854D-AE2C-B127DFFEEC86}" destId="{1DBC0FD0-EA12-B145-AFED-66098D56CF65}" srcOrd="0" destOrd="0" presId="urn:microsoft.com/office/officeart/2016/7/layout/BasicLinearProcessNumbered"/>
    <dgm:cxn modelId="{7883B499-E54A-114D-AE39-E2E2E428130D}" type="presParOf" srcId="{F4151C21-CF48-854D-AE2C-B127DFFEEC86}" destId="{7AF8B1CF-CB6F-5240-B62A-846F310983E9}" srcOrd="1" destOrd="0" presId="urn:microsoft.com/office/officeart/2016/7/layout/BasicLinearProcessNumbered"/>
    <dgm:cxn modelId="{40A05DFA-5713-7740-A374-58E0A3481EB2}" type="presParOf" srcId="{F4151C21-CF48-854D-AE2C-B127DFFEEC86}" destId="{0B5B278D-00BE-5B4E-99AB-BC0009E960A0}" srcOrd="2" destOrd="0" presId="urn:microsoft.com/office/officeart/2016/7/layout/BasicLinearProcessNumbered"/>
    <dgm:cxn modelId="{83EF61E3-9985-1544-A5C2-297D52F2E5F0}" type="presParOf" srcId="{F4151C21-CF48-854D-AE2C-B127DFFEEC86}" destId="{4E4E3F6D-AD48-B242-AC75-A16B6B7511B5}" srcOrd="3" destOrd="0" presId="urn:microsoft.com/office/officeart/2016/7/layout/BasicLinearProcessNumbered"/>
    <dgm:cxn modelId="{5EE9FC77-69BC-8D4F-8B50-AC860B190E73}" type="presParOf" srcId="{5B323BAC-C691-5A45-8185-41C3AE0D5D02}" destId="{2D516A50-A08E-6A43-B534-807F2DD61E61}" srcOrd="3" destOrd="0" presId="urn:microsoft.com/office/officeart/2016/7/layout/BasicLinearProcessNumbered"/>
    <dgm:cxn modelId="{93B493F7-C845-884A-B065-1AD67DF19F1E}" type="presParOf" srcId="{5B323BAC-C691-5A45-8185-41C3AE0D5D02}" destId="{9236DA0E-6257-3740-B90F-91443706BC7B}" srcOrd="4" destOrd="0" presId="urn:microsoft.com/office/officeart/2016/7/layout/BasicLinearProcessNumbered"/>
    <dgm:cxn modelId="{B2B9EBA5-D338-1F4F-9049-7B002571F1DD}" type="presParOf" srcId="{9236DA0E-6257-3740-B90F-91443706BC7B}" destId="{7666A3B1-9BAF-064A-9112-AE0D52ECB169}" srcOrd="0" destOrd="0" presId="urn:microsoft.com/office/officeart/2016/7/layout/BasicLinearProcessNumbered"/>
    <dgm:cxn modelId="{A087BE08-D5C9-5948-9B7B-E77BC7894528}" type="presParOf" srcId="{9236DA0E-6257-3740-B90F-91443706BC7B}" destId="{D2323221-0DAD-4A44-A1B0-151F21611A91}" srcOrd="1" destOrd="0" presId="urn:microsoft.com/office/officeart/2016/7/layout/BasicLinearProcessNumbered"/>
    <dgm:cxn modelId="{B11D43C5-7864-3441-A7B8-71CCE54BA12B}" type="presParOf" srcId="{9236DA0E-6257-3740-B90F-91443706BC7B}" destId="{C9B4CEFF-7387-B24A-93CA-9145704D0A4B}" srcOrd="2" destOrd="0" presId="urn:microsoft.com/office/officeart/2016/7/layout/BasicLinearProcessNumbered"/>
    <dgm:cxn modelId="{3F2111CB-367C-764C-81DE-B866148500D9}" type="presParOf" srcId="{9236DA0E-6257-3740-B90F-91443706BC7B}" destId="{6627D61C-A499-0240-8DC1-03A346667CF4}" srcOrd="3" destOrd="0" presId="urn:microsoft.com/office/officeart/2016/7/layout/BasicLinearProcessNumbered"/>
    <dgm:cxn modelId="{19F9DD43-EAC6-B84C-8808-21C0476784B3}" type="presParOf" srcId="{5B323BAC-C691-5A45-8185-41C3AE0D5D02}" destId="{E3C7EC79-A4E5-DF4A-8FB7-074C6781D54C}" srcOrd="5" destOrd="0" presId="urn:microsoft.com/office/officeart/2016/7/layout/BasicLinearProcessNumbered"/>
    <dgm:cxn modelId="{51C44177-6B62-1C4F-98B3-A84419746616}" type="presParOf" srcId="{5B323BAC-C691-5A45-8185-41C3AE0D5D02}" destId="{81D76160-B135-A34F-8B55-EFFCA716A0A7}" srcOrd="6" destOrd="0" presId="urn:microsoft.com/office/officeart/2016/7/layout/BasicLinearProcessNumbered"/>
    <dgm:cxn modelId="{FA482B1E-B6C6-4A42-BFEF-7ABED632D512}" type="presParOf" srcId="{81D76160-B135-A34F-8B55-EFFCA716A0A7}" destId="{04AEAA76-1334-0D4A-83F8-6E40D32EB2BE}" srcOrd="0" destOrd="0" presId="urn:microsoft.com/office/officeart/2016/7/layout/BasicLinearProcessNumbered"/>
    <dgm:cxn modelId="{3F480DC7-1D1E-2F4E-B4FA-3C85E678E3AA}" type="presParOf" srcId="{81D76160-B135-A34F-8B55-EFFCA716A0A7}" destId="{06305A94-3F4B-804A-80E1-065C573F164E}" srcOrd="1" destOrd="0" presId="urn:microsoft.com/office/officeart/2016/7/layout/BasicLinearProcessNumbered"/>
    <dgm:cxn modelId="{55B6558B-44B1-EC49-AE29-309373FD6581}" type="presParOf" srcId="{81D76160-B135-A34F-8B55-EFFCA716A0A7}" destId="{634968EC-E598-164B-9F8D-3DA4A4ABCA3B}" srcOrd="2" destOrd="0" presId="urn:microsoft.com/office/officeart/2016/7/layout/BasicLinearProcessNumbered"/>
    <dgm:cxn modelId="{D0577E00-9F03-F14A-B8D5-88D40261B67E}" type="presParOf" srcId="{81D76160-B135-A34F-8B55-EFFCA716A0A7}" destId="{DEB6DEE4-13F2-AD40-B468-B68480F6E8D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8ED07-63F4-40ED-9D31-F769A788AF57}"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6E8441EA-D1B4-4A2B-A9D4-FDEEC928137E}">
      <dgm:prSet/>
      <dgm:spPr/>
      <dgm:t>
        <a:bodyPr/>
        <a:lstStyle/>
        <a:p>
          <a:r>
            <a:rPr lang="en-US" b="1"/>
            <a:t>Increase Integration of Suicide Prevention Best Practices into Systems and Institutions</a:t>
          </a:r>
          <a:endParaRPr lang="en-US"/>
        </a:p>
      </dgm:t>
    </dgm:pt>
    <dgm:pt modelId="{5EE30BF1-909A-43E9-BAC4-18C3EF38D995}" type="parTrans" cxnId="{AE1A9958-852E-47DF-8C0E-3F7F483FB07C}">
      <dgm:prSet/>
      <dgm:spPr/>
      <dgm:t>
        <a:bodyPr/>
        <a:lstStyle/>
        <a:p>
          <a:endParaRPr lang="en-US"/>
        </a:p>
      </dgm:t>
    </dgm:pt>
    <dgm:pt modelId="{955D462E-59B9-4DE3-A9B8-F17A83862570}" type="sibTrans" cxnId="{AE1A9958-852E-47DF-8C0E-3F7F483FB07C}">
      <dgm:prSet/>
      <dgm:spPr/>
      <dgm:t>
        <a:bodyPr/>
        <a:lstStyle/>
        <a:p>
          <a:endParaRPr lang="en-US"/>
        </a:p>
      </dgm:t>
    </dgm:pt>
    <dgm:pt modelId="{99A651CD-0F9B-469E-B837-08154809F544}">
      <dgm:prSet/>
      <dgm:spPr/>
      <dgm:t>
        <a:bodyPr/>
        <a:lstStyle/>
        <a:p>
          <a:r>
            <a:rPr lang="en-US"/>
            <a:t>Employers, Schools, Healthcare Systems</a:t>
          </a:r>
        </a:p>
      </dgm:t>
    </dgm:pt>
    <dgm:pt modelId="{A22B9218-79D8-4DD9-A9EE-B09C2D745362}" type="parTrans" cxnId="{78979F7D-F6EF-4FFA-BCBA-29C391159ED9}">
      <dgm:prSet/>
      <dgm:spPr/>
      <dgm:t>
        <a:bodyPr/>
        <a:lstStyle/>
        <a:p>
          <a:endParaRPr lang="en-US"/>
        </a:p>
      </dgm:t>
    </dgm:pt>
    <dgm:pt modelId="{B9E1A818-CD4E-45BF-BC0E-142F8B9C0924}" type="sibTrans" cxnId="{78979F7D-F6EF-4FFA-BCBA-29C391159ED9}">
      <dgm:prSet/>
      <dgm:spPr/>
      <dgm:t>
        <a:bodyPr/>
        <a:lstStyle/>
        <a:p>
          <a:endParaRPr lang="en-US"/>
        </a:p>
      </dgm:t>
    </dgm:pt>
    <dgm:pt modelId="{8B06D8E4-DC5A-4FAB-8CE3-0C8DC59ABDC2}">
      <dgm:prSet/>
      <dgm:spPr/>
      <dgm:t>
        <a:bodyPr/>
        <a:lstStyle/>
        <a:p>
          <a:r>
            <a:rPr lang="en-US" b="1"/>
            <a:t>Integrate Suicide Prevention Best Practices for High-Risk Populations</a:t>
          </a:r>
          <a:endParaRPr lang="en-US"/>
        </a:p>
      </dgm:t>
    </dgm:pt>
    <dgm:pt modelId="{4DD4488F-010D-4B12-8533-26F6F9B91C5C}" type="parTrans" cxnId="{32F9C570-35F8-4EE8-A922-457DE670D6FE}">
      <dgm:prSet/>
      <dgm:spPr/>
      <dgm:t>
        <a:bodyPr/>
        <a:lstStyle/>
        <a:p>
          <a:endParaRPr lang="en-US"/>
        </a:p>
      </dgm:t>
    </dgm:pt>
    <dgm:pt modelId="{8E9F0C55-4759-46A9-A987-448466778015}" type="sibTrans" cxnId="{32F9C570-35F8-4EE8-A922-457DE670D6FE}">
      <dgm:prSet/>
      <dgm:spPr/>
      <dgm:t>
        <a:bodyPr/>
        <a:lstStyle/>
        <a:p>
          <a:endParaRPr lang="en-US"/>
        </a:p>
      </dgm:t>
    </dgm:pt>
    <dgm:pt modelId="{B7735D7A-9CBB-4533-8825-F5F85AC39DD1}">
      <dgm:prSet/>
      <dgm:spPr/>
      <dgm:t>
        <a:bodyPr/>
        <a:lstStyle/>
        <a:p>
          <a:r>
            <a:rPr lang="en-US"/>
            <a:t>Black Youth and Young Adults</a:t>
          </a:r>
        </a:p>
      </dgm:t>
    </dgm:pt>
    <dgm:pt modelId="{152E21F1-7893-41EE-9141-72F146BB26D7}" type="parTrans" cxnId="{C1F0D3E6-25A9-4D1D-9289-75FFC64061B2}">
      <dgm:prSet/>
      <dgm:spPr/>
      <dgm:t>
        <a:bodyPr/>
        <a:lstStyle/>
        <a:p>
          <a:endParaRPr lang="en-US"/>
        </a:p>
      </dgm:t>
    </dgm:pt>
    <dgm:pt modelId="{66E0F62A-5161-4133-B41C-96B4456130A1}" type="sibTrans" cxnId="{C1F0D3E6-25A9-4D1D-9289-75FFC64061B2}">
      <dgm:prSet/>
      <dgm:spPr/>
      <dgm:t>
        <a:bodyPr/>
        <a:lstStyle/>
        <a:p>
          <a:endParaRPr lang="en-US"/>
        </a:p>
      </dgm:t>
    </dgm:pt>
    <dgm:pt modelId="{2EF7307E-F2DD-46A2-84F6-3E5F0AFEEC7A}">
      <dgm:prSet/>
      <dgm:spPr/>
      <dgm:t>
        <a:bodyPr/>
        <a:lstStyle/>
        <a:p>
          <a:r>
            <a:rPr lang="en-US"/>
            <a:t>LGBTQ+</a:t>
          </a:r>
        </a:p>
      </dgm:t>
    </dgm:pt>
    <dgm:pt modelId="{51651409-505B-451F-9AFC-FC5530C08FAF}" type="parTrans" cxnId="{BEB1A9B9-5660-4D31-85B8-E5A6D247E512}">
      <dgm:prSet/>
      <dgm:spPr/>
      <dgm:t>
        <a:bodyPr/>
        <a:lstStyle/>
        <a:p>
          <a:endParaRPr lang="en-US"/>
        </a:p>
      </dgm:t>
    </dgm:pt>
    <dgm:pt modelId="{0CD924F2-F659-4F8A-B606-E23011CE2C85}" type="sibTrans" cxnId="{BEB1A9B9-5660-4D31-85B8-E5A6D247E512}">
      <dgm:prSet/>
      <dgm:spPr/>
      <dgm:t>
        <a:bodyPr/>
        <a:lstStyle/>
        <a:p>
          <a:endParaRPr lang="en-US"/>
        </a:p>
      </dgm:t>
    </dgm:pt>
    <dgm:pt modelId="{E50184F5-F236-4C2C-9BE3-C5FCF924828A}">
      <dgm:prSet/>
      <dgm:spPr/>
      <dgm:t>
        <a:bodyPr/>
        <a:lstStyle/>
        <a:p>
          <a:r>
            <a:rPr lang="en-US"/>
            <a:t>Males</a:t>
          </a:r>
        </a:p>
      </dgm:t>
    </dgm:pt>
    <dgm:pt modelId="{D936E549-3238-41D7-9775-0C7C98DF1304}" type="parTrans" cxnId="{38629F88-682C-4E23-939C-0EAA235398D3}">
      <dgm:prSet/>
      <dgm:spPr/>
      <dgm:t>
        <a:bodyPr/>
        <a:lstStyle/>
        <a:p>
          <a:endParaRPr lang="en-US"/>
        </a:p>
      </dgm:t>
    </dgm:pt>
    <dgm:pt modelId="{EBADD26E-A38A-4680-A653-D547A6A0EB25}" type="sibTrans" cxnId="{38629F88-682C-4E23-939C-0EAA235398D3}">
      <dgm:prSet/>
      <dgm:spPr/>
      <dgm:t>
        <a:bodyPr/>
        <a:lstStyle/>
        <a:p>
          <a:endParaRPr lang="en-US"/>
        </a:p>
      </dgm:t>
    </dgm:pt>
    <dgm:pt modelId="{C7D365DC-32F1-437F-BB85-45E655417D59}">
      <dgm:prSet/>
      <dgm:spPr/>
      <dgm:t>
        <a:bodyPr/>
        <a:lstStyle/>
        <a:p>
          <a:r>
            <a:rPr lang="en-US"/>
            <a:t>Older Adults</a:t>
          </a:r>
        </a:p>
      </dgm:t>
    </dgm:pt>
    <dgm:pt modelId="{6A2FF3A5-2543-4991-A52F-7D1DC98AFE4B}" type="parTrans" cxnId="{8A5A0B33-E8BF-4F67-874A-FC00E6F394D6}">
      <dgm:prSet/>
      <dgm:spPr/>
      <dgm:t>
        <a:bodyPr/>
        <a:lstStyle/>
        <a:p>
          <a:endParaRPr lang="en-US"/>
        </a:p>
      </dgm:t>
    </dgm:pt>
    <dgm:pt modelId="{3936B0BF-7462-4A70-9E2A-F5F88733F127}" type="sibTrans" cxnId="{8A5A0B33-E8BF-4F67-874A-FC00E6F394D6}">
      <dgm:prSet/>
      <dgm:spPr/>
      <dgm:t>
        <a:bodyPr/>
        <a:lstStyle/>
        <a:p>
          <a:endParaRPr lang="en-US"/>
        </a:p>
      </dgm:t>
    </dgm:pt>
    <dgm:pt modelId="{D6BE5E46-5DB5-BC4D-A5B6-7A368DA3B80F}" type="pres">
      <dgm:prSet presAssocID="{D988ED07-63F4-40ED-9D31-F769A788AF57}" presName="Name0" presStyleCnt="0">
        <dgm:presLayoutVars>
          <dgm:dir/>
          <dgm:animLvl val="lvl"/>
          <dgm:resizeHandles val="exact"/>
        </dgm:presLayoutVars>
      </dgm:prSet>
      <dgm:spPr/>
    </dgm:pt>
    <dgm:pt modelId="{34CAC355-ECF7-5645-BDD3-645A4AD453E3}" type="pres">
      <dgm:prSet presAssocID="{8B06D8E4-DC5A-4FAB-8CE3-0C8DC59ABDC2}" presName="boxAndChildren" presStyleCnt="0"/>
      <dgm:spPr/>
    </dgm:pt>
    <dgm:pt modelId="{2C976360-7323-6145-AB95-2594E80B650E}" type="pres">
      <dgm:prSet presAssocID="{8B06D8E4-DC5A-4FAB-8CE3-0C8DC59ABDC2}" presName="parentTextBox" presStyleLbl="node1" presStyleIdx="0" presStyleCnt="2"/>
      <dgm:spPr/>
    </dgm:pt>
    <dgm:pt modelId="{0F769034-D10B-EE44-89AB-715828A36AFF}" type="pres">
      <dgm:prSet presAssocID="{8B06D8E4-DC5A-4FAB-8CE3-0C8DC59ABDC2}" presName="entireBox" presStyleLbl="node1" presStyleIdx="0" presStyleCnt="2"/>
      <dgm:spPr/>
    </dgm:pt>
    <dgm:pt modelId="{6836581F-ABDE-DB47-852E-F4C9213ABE56}" type="pres">
      <dgm:prSet presAssocID="{8B06D8E4-DC5A-4FAB-8CE3-0C8DC59ABDC2}" presName="descendantBox" presStyleCnt="0"/>
      <dgm:spPr/>
    </dgm:pt>
    <dgm:pt modelId="{5A7F0032-2DE3-554D-9541-AA895D83C78E}" type="pres">
      <dgm:prSet presAssocID="{B7735D7A-9CBB-4533-8825-F5F85AC39DD1}" presName="childTextBox" presStyleLbl="fgAccFollowNode1" presStyleIdx="0" presStyleCnt="5">
        <dgm:presLayoutVars>
          <dgm:bulletEnabled val="1"/>
        </dgm:presLayoutVars>
      </dgm:prSet>
      <dgm:spPr/>
    </dgm:pt>
    <dgm:pt modelId="{726A6C70-E54D-614A-8C11-769C66C3102F}" type="pres">
      <dgm:prSet presAssocID="{2EF7307E-F2DD-46A2-84F6-3E5F0AFEEC7A}" presName="childTextBox" presStyleLbl="fgAccFollowNode1" presStyleIdx="1" presStyleCnt="5">
        <dgm:presLayoutVars>
          <dgm:bulletEnabled val="1"/>
        </dgm:presLayoutVars>
      </dgm:prSet>
      <dgm:spPr/>
    </dgm:pt>
    <dgm:pt modelId="{0E85B768-BB01-D941-BCC6-C11F23D58C08}" type="pres">
      <dgm:prSet presAssocID="{E50184F5-F236-4C2C-9BE3-C5FCF924828A}" presName="childTextBox" presStyleLbl="fgAccFollowNode1" presStyleIdx="2" presStyleCnt="5">
        <dgm:presLayoutVars>
          <dgm:bulletEnabled val="1"/>
        </dgm:presLayoutVars>
      </dgm:prSet>
      <dgm:spPr/>
    </dgm:pt>
    <dgm:pt modelId="{EDA1FBB9-0CE6-B542-BCDF-98AB81CEF334}" type="pres">
      <dgm:prSet presAssocID="{C7D365DC-32F1-437F-BB85-45E655417D59}" presName="childTextBox" presStyleLbl="fgAccFollowNode1" presStyleIdx="3" presStyleCnt="5">
        <dgm:presLayoutVars>
          <dgm:bulletEnabled val="1"/>
        </dgm:presLayoutVars>
      </dgm:prSet>
      <dgm:spPr/>
    </dgm:pt>
    <dgm:pt modelId="{2E5C304A-25F2-F844-B5DB-AE8B224818DF}" type="pres">
      <dgm:prSet presAssocID="{955D462E-59B9-4DE3-A9B8-F17A83862570}" presName="sp" presStyleCnt="0"/>
      <dgm:spPr/>
    </dgm:pt>
    <dgm:pt modelId="{ED44691A-7FB4-C645-A8E5-7C6AAE11492E}" type="pres">
      <dgm:prSet presAssocID="{6E8441EA-D1B4-4A2B-A9D4-FDEEC928137E}" presName="arrowAndChildren" presStyleCnt="0"/>
      <dgm:spPr/>
    </dgm:pt>
    <dgm:pt modelId="{0E6EBA31-E8CC-624E-87F1-433D07D700C3}" type="pres">
      <dgm:prSet presAssocID="{6E8441EA-D1B4-4A2B-A9D4-FDEEC928137E}" presName="parentTextArrow" presStyleLbl="node1" presStyleIdx="0" presStyleCnt="2"/>
      <dgm:spPr/>
    </dgm:pt>
    <dgm:pt modelId="{A48DB050-35DE-554C-A5D2-8DD0C2E1739D}" type="pres">
      <dgm:prSet presAssocID="{6E8441EA-D1B4-4A2B-A9D4-FDEEC928137E}" presName="arrow" presStyleLbl="node1" presStyleIdx="1" presStyleCnt="2"/>
      <dgm:spPr/>
    </dgm:pt>
    <dgm:pt modelId="{F0BEF098-DD5D-AC45-AF15-E8E96B35E04E}" type="pres">
      <dgm:prSet presAssocID="{6E8441EA-D1B4-4A2B-A9D4-FDEEC928137E}" presName="descendantArrow" presStyleCnt="0"/>
      <dgm:spPr/>
    </dgm:pt>
    <dgm:pt modelId="{8E1EC7DD-6014-B749-A829-636416192A9B}" type="pres">
      <dgm:prSet presAssocID="{99A651CD-0F9B-469E-B837-08154809F544}" presName="childTextArrow" presStyleLbl="fgAccFollowNode1" presStyleIdx="4" presStyleCnt="5">
        <dgm:presLayoutVars>
          <dgm:bulletEnabled val="1"/>
        </dgm:presLayoutVars>
      </dgm:prSet>
      <dgm:spPr/>
    </dgm:pt>
  </dgm:ptLst>
  <dgm:cxnLst>
    <dgm:cxn modelId="{3D7B9204-F3CA-F44E-B1F4-063440B3033F}" type="presOf" srcId="{E50184F5-F236-4C2C-9BE3-C5FCF924828A}" destId="{0E85B768-BB01-D941-BCC6-C11F23D58C08}" srcOrd="0" destOrd="0" presId="urn:microsoft.com/office/officeart/2005/8/layout/process4"/>
    <dgm:cxn modelId="{12DE9417-922F-E04B-AC8B-8208B29EF5FF}" type="presOf" srcId="{8B06D8E4-DC5A-4FAB-8CE3-0C8DC59ABDC2}" destId="{2C976360-7323-6145-AB95-2594E80B650E}" srcOrd="0" destOrd="0" presId="urn:microsoft.com/office/officeart/2005/8/layout/process4"/>
    <dgm:cxn modelId="{8A5A0B33-E8BF-4F67-874A-FC00E6F394D6}" srcId="{8B06D8E4-DC5A-4FAB-8CE3-0C8DC59ABDC2}" destId="{C7D365DC-32F1-437F-BB85-45E655417D59}" srcOrd="3" destOrd="0" parTransId="{6A2FF3A5-2543-4991-A52F-7D1DC98AFE4B}" sibTransId="{3936B0BF-7462-4A70-9E2A-F5F88733F127}"/>
    <dgm:cxn modelId="{8FE9BA36-DEF2-9642-9B75-892577853587}" type="presOf" srcId="{6E8441EA-D1B4-4A2B-A9D4-FDEEC928137E}" destId="{A48DB050-35DE-554C-A5D2-8DD0C2E1739D}" srcOrd="1" destOrd="0" presId="urn:microsoft.com/office/officeart/2005/8/layout/process4"/>
    <dgm:cxn modelId="{C6233F3A-8F49-D94B-95FB-23CF76768322}" type="presOf" srcId="{99A651CD-0F9B-469E-B837-08154809F544}" destId="{8E1EC7DD-6014-B749-A829-636416192A9B}" srcOrd="0" destOrd="0" presId="urn:microsoft.com/office/officeart/2005/8/layout/process4"/>
    <dgm:cxn modelId="{B39C4852-46C3-EE4F-98D4-A54A013E0A21}" type="presOf" srcId="{6E8441EA-D1B4-4A2B-A9D4-FDEEC928137E}" destId="{0E6EBA31-E8CC-624E-87F1-433D07D700C3}" srcOrd="0" destOrd="0" presId="urn:microsoft.com/office/officeart/2005/8/layout/process4"/>
    <dgm:cxn modelId="{AE1A9958-852E-47DF-8C0E-3F7F483FB07C}" srcId="{D988ED07-63F4-40ED-9D31-F769A788AF57}" destId="{6E8441EA-D1B4-4A2B-A9D4-FDEEC928137E}" srcOrd="0" destOrd="0" parTransId="{5EE30BF1-909A-43E9-BAC4-18C3EF38D995}" sibTransId="{955D462E-59B9-4DE3-A9B8-F17A83862570}"/>
    <dgm:cxn modelId="{32F9C570-35F8-4EE8-A922-457DE670D6FE}" srcId="{D988ED07-63F4-40ED-9D31-F769A788AF57}" destId="{8B06D8E4-DC5A-4FAB-8CE3-0C8DC59ABDC2}" srcOrd="1" destOrd="0" parTransId="{4DD4488F-010D-4B12-8533-26F6F9B91C5C}" sibTransId="{8E9F0C55-4759-46A9-A987-448466778015}"/>
    <dgm:cxn modelId="{78979F7D-F6EF-4FFA-BCBA-29C391159ED9}" srcId="{6E8441EA-D1B4-4A2B-A9D4-FDEEC928137E}" destId="{99A651CD-0F9B-469E-B837-08154809F544}" srcOrd="0" destOrd="0" parTransId="{A22B9218-79D8-4DD9-A9EE-B09C2D745362}" sibTransId="{B9E1A818-CD4E-45BF-BC0E-142F8B9C0924}"/>
    <dgm:cxn modelId="{4EC4FF7F-D81B-1248-A055-E55B07AF301C}" type="presOf" srcId="{C7D365DC-32F1-437F-BB85-45E655417D59}" destId="{EDA1FBB9-0CE6-B542-BCDF-98AB81CEF334}" srcOrd="0" destOrd="0" presId="urn:microsoft.com/office/officeart/2005/8/layout/process4"/>
    <dgm:cxn modelId="{38629F88-682C-4E23-939C-0EAA235398D3}" srcId="{8B06D8E4-DC5A-4FAB-8CE3-0C8DC59ABDC2}" destId="{E50184F5-F236-4C2C-9BE3-C5FCF924828A}" srcOrd="2" destOrd="0" parTransId="{D936E549-3238-41D7-9775-0C7C98DF1304}" sibTransId="{EBADD26E-A38A-4680-A653-D547A6A0EB25}"/>
    <dgm:cxn modelId="{D753C7AA-9004-EF4C-B8BA-8461D6A22B53}" type="presOf" srcId="{8B06D8E4-DC5A-4FAB-8CE3-0C8DC59ABDC2}" destId="{0F769034-D10B-EE44-89AB-715828A36AFF}" srcOrd="1" destOrd="0" presId="urn:microsoft.com/office/officeart/2005/8/layout/process4"/>
    <dgm:cxn modelId="{53C655AC-B82A-9840-9CB0-AE7ACFD23BC5}" type="presOf" srcId="{2EF7307E-F2DD-46A2-84F6-3E5F0AFEEC7A}" destId="{726A6C70-E54D-614A-8C11-769C66C3102F}" srcOrd="0" destOrd="0" presId="urn:microsoft.com/office/officeart/2005/8/layout/process4"/>
    <dgm:cxn modelId="{BEB1A9B9-5660-4D31-85B8-E5A6D247E512}" srcId="{8B06D8E4-DC5A-4FAB-8CE3-0C8DC59ABDC2}" destId="{2EF7307E-F2DD-46A2-84F6-3E5F0AFEEC7A}" srcOrd="1" destOrd="0" parTransId="{51651409-505B-451F-9AFC-FC5530C08FAF}" sibTransId="{0CD924F2-F659-4F8A-B606-E23011CE2C85}"/>
    <dgm:cxn modelId="{6C7B05D2-2FB6-AC4B-A7A1-5AABE1BFFE37}" type="presOf" srcId="{B7735D7A-9CBB-4533-8825-F5F85AC39DD1}" destId="{5A7F0032-2DE3-554D-9541-AA895D83C78E}" srcOrd="0" destOrd="0" presId="urn:microsoft.com/office/officeart/2005/8/layout/process4"/>
    <dgm:cxn modelId="{C1F0D3E6-25A9-4D1D-9289-75FFC64061B2}" srcId="{8B06D8E4-DC5A-4FAB-8CE3-0C8DC59ABDC2}" destId="{B7735D7A-9CBB-4533-8825-F5F85AC39DD1}" srcOrd="0" destOrd="0" parTransId="{152E21F1-7893-41EE-9141-72F146BB26D7}" sibTransId="{66E0F62A-5161-4133-B41C-96B4456130A1}"/>
    <dgm:cxn modelId="{59D8B4E8-18CD-6B4C-992B-AF5E9E433AC6}" type="presOf" srcId="{D988ED07-63F4-40ED-9D31-F769A788AF57}" destId="{D6BE5E46-5DB5-BC4D-A5B6-7A368DA3B80F}" srcOrd="0" destOrd="0" presId="urn:microsoft.com/office/officeart/2005/8/layout/process4"/>
    <dgm:cxn modelId="{D1A3A07A-32F7-F442-81A9-C92B07251DF0}" type="presParOf" srcId="{D6BE5E46-5DB5-BC4D-A5B6-7A368DA3B80F}" destId="{34CAC355-ECF7-5645-BDD3-645A4AD453E3}" srcOrd="0" destOrd="0" presId="urn:microsoft.com/office/officeart/2005/8/layout/process4"/>
    <dgm:cxn modelId="{6780E18F-0012-F643-8BC9-4FF5833EDFCB}" type="presParOf" srcId="{34CAC355-ECF7-5645-BDD3-645A4AD453E3}" destId="{2C976360-7323-6145-AB95-2594E80B650E}" srcOrd="0" destOrd="0" presId="urn:microsoft.com/office/officeart/2005/8/layout/process4"/>
    <dgm:cxn modelId="{4F3DE3B9-F844-0A45-9FA3-E03BA462B92F}" type="presParOf" srcId="{34CAC355-ECF7-5645-BDD3-645A4AD453E3}" destId="{0F769034-D10B-EE44-89AB-715828A36AFF}" srcOrd="1" destOrd="0" presId="urn:microsoft.com/office/officeart/2005/8/layout/process4"/>
    <dgm:cxn modelId="{DF82CD41-0A31-964D-AF3A-0D1C2B41B866}" type="presParOf" srcId="{34CAC355-ECF7-5645-BDD3-645A4AD453E3}" destId="{6836581F-ABDE-DB47-852E-F4C9213ABE56}" srcOrd="2" destOrd="0" presId="urn:microsoft.com/office/officeart/2005/8/layout/process4"/>
    <dgm:cxn modelId="{ED22B721-AAB9-9C4B-8C89-7458C081515C}" type="presParOf" srcId="{6836581F-ABDE-DB47-852E-F4C9213ABE56}" destId="{5A7F0032-2DE3-554D-9541-AA895D83C78E}" srcOrd="0" destOrd="0" presId="urn:microsoft.com/office/officeart/2005/8/layout/process4"/>
    <dgm:cxn modelId="{3FA78EAD-88A9-4243-AA0D-7DB4BD485CE5}" type="presParOf" srcId="{6836581F-ABDE-DB47-852E-F4C9213ABE56}" destId="{726A6C70-E54D-614A-8C11-769C66C3102F}" srcOrd="1" destOrd="0" presId="urn:microsoft.com/office/officeart/2005/8/layout/process4"/>
    <dgm:cxn modelId="{0B9BDC64-968D-0249-BD72-6864B2E56992}" type="presParOf" srcId="{6836581F-ABDE-DB47-852E-F4C9213ABE56}" destId="{0E85B768-BB01-D941-BCC6-C11F23D58C08}" srcOrd="2" destOrd="0" presId="urn:microsoft.com/office/officeart/2005/8/layout/process4"/>
    <dgm:cxn modelId="{C84DB759-ED57-0F48-A90D-DED3BDC2D008}" type="presParOf" srcId="{6836581F-ABDE-DB47-852E-F4C9213ABE56}" destId="{EDA1FBB9-0CE6-B542-BCDF-98AB81CEF334}" srcOrd="3" destOrd="0" presId="urn:microsoft.com/office/officeart/2005/8/layout/process4"/>
    <dgm:cxn modelId="{817797F5-AB98-E541-AD32-D791E1340331}" type="presParOf" srcId="{D6BE5E46-5DB5-BC4D-A5B6-7A368DA3B80F}" destId="{2E5C304A-25F2-F844-B5DB-AE8B224818DF}" srcOrd="1" destOrd="0" presId="urn:microsoft.com/office/officeart/2005/8/layout/process4"/>
    <dgm:cxn modelId="{C098FAEF-3752-5F42-A14F-F1FD22DB623C}" type="presParOf" srcId="{D6BE5E46-5DB5-BC4D-A5B6-7A368DA3B80F}" destId="{ED44691A-7FB4-C645-A8E5-7C6AAE11492E}" srcOrd="2" destOrd="0" presId="urn:microsoft.com/office/officeart/2005/8/layout/process4"/>
    <dgm:cxn modelId="{54F93D0A-5C48-D741-B39B-46B8C47011E4}" type="presParOf" srcId="{ED44691A-7FB4-C645-A8E5-7C6AAE11492E}" destId="{0E6EBA31-E8CC-624E-87F1-433D07D700C3}" srcOrd="0" destOrd="0" presId="urn:microsoft.com/office/officeart/2005/8/layout/process4"/>
    <dgm:cxn modelId="{5AC1DA1E-0D36-F541-94F1-59ED86A1C6D5}" type="presParOf" srcId="{ED44691A-7FB4-C645-A8E5-7C6AAE11492E}" destId="{A48DB050-35DE-554C-A5D2-8DD0C2E1739D}" srcOrd="1" destOrd="0" presId="urn:microsoft.com/office/officeart/2005/8/layout/process4"/>
    <dgm:cxn modelId="{A4D640D4-D05E-374B-94B2-28FBADE66937}" type="presParOf" srcId="{ED44691A-7FB4-C645-A8E5-7C6AAE11492E}" destId="{F0BEF098-DD5D-AC45-AF15-E8E96B35E04E}" srcOrd="2" destOrd="0" presId="urn:microsoft.com/office/officeart/2005/8/layout/process4"/>
    <dgm:cxn modelId="{A2EE17D5-8B2C-634C-8F86-8AFAC0B352A6}" type="presParOf" srcId="{F0BEF098-DD5D-AC45-AF15-E8E96B35E04E}" destId="{8E1EC7DD-6014-B749-A829-636416192A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02757-CE34-4705-A304-AB1ACCF8955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166EBCBA-AEC3-439B-B2FF-330EBE579520}">
      <dgm:prSet/>
      <dgm:spPr/>
      <dgm:t>
        <a:bodyPr/>
        <a:lstStyle/>
        <a:p>
          <a:r>
            <a:rPr lang="en-US" b="1" i="0"/>
            <a:t>Increase Screening and Risk Assessment</a:t>
          </a:r>
          <a:endParaRPr lang="en-US"/>
        </a:p>
      </dgm:t>
    </dgm:pt>
    <dgm:pt modelId="{1298EEE7-BAD8-48B2-8195-6DFDC7A4E807}" type="parTrans" cxnId="{1A47FCF6-9C3B-40CA-B542-CC2BBB34F63C}">
      <dgm:prSet/>
      <dgm:spPr/>
      <dgm:t>
        <a:bodyPr/>
        <a:lstStyle/>
        <a:p>
          <a:endParaRPr lang="en-US"/>
        </a:p>
      </dgm:t>
    </dgm:pt>
    <dgm:pt modelId="{522AEE0E-B672-4EF3-8D7B-4B613DB775CA}" type="sibTrans" cxnId="{1A47FCF6-9C3B-40CA-B542-CC2BBB34F63C}">
      <dgm:prSet/>
      <dgm:spPr/>
      <dgm:t>
        <a:bodyPr/>
        <a:lstStyle/>
        <a:p>
          <a:endParaRPr lang="en-US"/>
        </a:p>
      </dgm:t>
    </dgm:pt>
    <dgm:pt modelId="{DFB12753-127C-48BF-8251-5877BDC600C8}">
      <dgm:prSet/>
      <dgm:spPr/>
      <dgm:t>
        <a:bodyPr/>
        <a:lstStyle/>
        <a:p>
          <a:r>
            <a:rPr lang="en-US" b="1" i="0"/>
            <a:t>Improve Care Transitions and Coordination</a:t>
          </a:r>
          <a:endParaRPr lang="en-US"/>
        </a:p>
      </dgm:t>
    </dgm:pt>
    <dgm:pt modelId="{0864C752-7882-470C-BC35-74288C5C987E}" type="parTrans" cxnId="{B2DC9932-105A-4EA7-9DA8-0EE624FFB509}">
      <dgm:prSet/>
      <dgm:spPr/>
      <dgm:t>
        <a:bodyPr/>
        <a:lstStyle/>
        <a:p>
          <a:endParaRPr lang="en-US"/>
        </a:p>
      </dgm:t>
    </dgm:pt>
    <dgm:pt modelId="{B95C7620-A165-4FBD-B6AC-2AFB96C95E2C}" type="sibTrans" cxnId="{B2DC9932-105A-4EA7-9DA8-0EE624FFB509}">
      <dgm:prSet/>
      <dgm:spPr/>
      <dgm:t>
        <a:bodyPr/>
        <a:lstStyle/>
        <a:p>
          <a:endParaRPr lang="en-US"/>
        </a:p>
      </dgm:t>
    </dgm:pt>
    <dgm:pt modelId="{93D9CA9A-6586-41B8-911D-D2F3E7D55793}">
      <dgm:prSet/>
      <dgm:spPr/>
      <dgm:t>
        <a:bodyPr/>
        <a:lstStyle/>
        <a:p>
          <a:r>
            <a:rPr lang="en-US" b="1" i="0"/>
            <a:t>Improve Access to Effective Treatment and Care</a:t>
          </a:r>
          <a:endParaRPr lang="en-US"/>
        </a:p>
      </dgm:t>
    </dgm:pt>
    <dgm:pt modelId="{C182D4CD-93B1-447D-B06A-D25549E4E7E5}" type="parTrans" cxnId="{DD0591C6-3898-4D70-8C0A-8E34F3757DED}">
      <dgm:prSet/>
      <dgm:spPr/>
      <dgm:t>
        <a:bodyPr/>
        <a:lstStyle/>
        <a:p>
          <a:endParaRPr lang="en-US"/>
        </a:p>
      </dgm:t>
    </dgm:pt>
    <dgm:pt modelId="{AF61D5E1-2109-4FD8-8642-C855F7759112}" type="sibTrans" cxnId="{DD0591C6-3898-4D70-8C0A-8E34F3757DED}">
      <dgm:prSet/>
      <dgm:spPr/>
      <dgm:t>
        <a:bodyPr/>
        <a:lstStyle/>
        <a:p>
          <a:endParaRPr lang="en-US"/>
        </a:p>
      </dgm:t>
    </dgm:pt>
    <dgm:pt modelId="{74477A5E-EF81-4BFC-B32F-49B64EF15BB6}">
      <dgm:prSet/>
      <dgm:spPr/>
      <dgm:t>
        <a:bodyPr/>
        <a:lstStyle/>
        <a:p>
          <a:r>
            <a:rPr lang="en-US" b="1" i="0"/>
            <a:t>Improve Access to Postvention Services</a:t>
          </a:r>
          <a:endParaRPr lang="en-US"/>
        </a:p>
      </dgm:t>
    </dgm:pt>
    <dgm:pt modelId="{B67BBE6E-7427-4386-93D2-FA6176926E49}" type="parTrans" cxnId="{E27EF931-A913-46FD-A39E-78198EA1ED43}">
      <dgm:prSet/>
      <dgm:spPr/>
      <dgm:t>
        <a:bodyPr/>
        <a:lstStyle/>
        <a:p>
          <a:endParaRPr lang="en-US"/>
        </a:p>
      </dgm:t>
    </dgm:pt>
    <dgm:pt modelId="{6D2E2F8C-D1A7-45A0-889C-106620322D8E}" type="sibTrans" cxnId="{E27EF931-A913-46FD-A39E-78198EA1ED43}">
      <dgm:prSet/>
      <dgm:spPr/>
      <dgm:t>
        <a:bodyPr/>
        <a:lstStyle/>
        <a:p>
          <a:endParaRPr lang="en-US"/>
        </a:p>
      </dgm:t>
    </dgm:pt>
    <dgm:pt modelId="{A2BB5829-91AD-4D26-BD9C-3746A6B7D362}">
      <dgm:prSet/>
      <dgm:spPr/>
      <dgm:t>
        <a:bodyPr/>
        <a:lstStyle/>
        <a:p>
          <a:r>
            <a:rPr lang="en-US" b="1" i="0"/>
            <a:t>Healthcare Payment and Payor Policies</a:t>
          </a:r>
          <a:endParaRPr lang="en-US"/>
        </a:p>
      </dgm:t>
    </dgm:pt>
    <dgm:pt modelId="{24559998-C443-4AD1-BF6A-47CD633839E0}" type="parTrans" cxnId="{7E484223-70C4-40BD-8644-38611B12DEEF}">
      <dgm:prSet/>
      <dgm:spPr/>
      <dgm:t>
        <a:bodyPr/>
        <a:lstStyle/>
        <a:p>
          <a:endParaRPr lang="en-US"/>
        </a:p>
      </dgm:t>
    </dgm:pt>
    <dgm:pt modelId="{88B335F4-3C8A-44BB-B28F-57B8ECEF1176}" type="sibTrans" cxnId="{7E484223-70C4-40BD-8644-38611B12DEEF}">
      <dgm:prSet/>
      <dgm:spPr/>
      <dgm:t>
        <a:bodyPr/>
        <a:lstStyle/>
        <a:p>
          <a:endParaRPr lang="en-US"/>
        </a:p>
      </dgm:t>
    </dgm:pt>
    <dgm:pt modelId="{96D1678F-0BE8-4B6B-B8D1-4543DCE6153B}">
      <dgm:prSet/>
      <dgm:spPr/>
      <dgm:t>
        <a:bodyPr/>
        <a:lstStyle/>
        <a:p>
          <a:r>
            <a:rPr lang="en-US" b="1" i="0"/>
            <a:t>Strengthen Ohio’s Suicide Mortality Review Board Process</a:t>
          </a:r>
          <a:endParaRPr lang="en-US"/>
        </a:p>
      </dgm:t>
    </dgm:pt>
    <dgm:pt modelId="{357C103F-0AE9-47D8-8365-36C23F01E7A1}" type="parTrans" cxnId="{38E0A3A0-F2A7-422C-ADA5-7541C75DAD93}">
      <dgm:prSet/>
      <dgm:spPr/>
      <dgm:t>
        <a:bodyPr/>
        <a:lstStyle/>
        <a:p>
          <a:endParaRPr lang="en-US"/>
        </a:p>
      </dgm:t>
    </dgm:pt>
    <dgm:pt modelId="{B7509ED6-63F1-4BCC-BC08-636F1143CA32}" type="sibTrans" cxnId="{38E0A3A0-F2A7-422C-ADA5-7541C75DAD93}">
      <dgm:prSet/>
      <dgm:spPr/>
      <dgm:t>
        <a:bodyPr/>
        <a:lstStyle/>
        <a:p>
          <a:endParaRPr lang="en-US"/>
        </a:p>
      </dgm:t>
    </dgm:pt>
    <dgm:pt modelId="{4A19B199-0F56-6145-9CBA-23AAD84BE9B3}" type="pres">
      <dgm:prSet presAssocID="{46D02757-CE34-4705-A304-AB1ACCF8955F}" presName="diagram" presStyleCnt="0">
        <dgm:presLayoutVars>
          <dgm:dir/>
          <dgm:resizeHandles val="exact"/>
        </dgm:presLayoutVars>
      </dgm:prSet>
      <dgm:spPr/>
    </dgm:pt>
    <dgm:pt modelId="{9E7A2401-2805-2F43-B382-3F47C7D9DEAD}" type="pres">
      <dgm:prSet presAssocID="{166EBCBA-AEC3-439B-B2FF-330EBE579520}" presName="node" presStyleLbl="node1" presStyleIdx="0" presStyleCnt="6">
        <dgm:presLayoutVars>
          <dgm:bulletEnabled val="1"/>
        </dgm:presLayoutVars>
      </dgm:prSet>
      <dgm:spPr/>
    </dgm:pt>
    <dgm:pt modelId="{18ECF782-3C32-6140-8AB0-79548841CB04}" type="pres">
      <dgm:prSet presAssocID="{522AEE0E-B672-4EF3-8D7B-4B613DB775CA}" presName="sibTrans" presStyleCnt="0"/>
      <dgm:spPr/>
    </dgm:pt>
    <dgm:pt modelId="{27BDB56D-833A-2144-A8AA-302999A43A1F}" type="pres">
      <dgm:prSet presAssocID="{DFB12753-127C-48BF-8251-5877BDC600C8}" presName="node" presStyleLbl="node1" presStyleIdx="1" presStyleCnt="6">
        <dgm:presLayoutVars>
          <dgm:bulletEnabled val="1"/>
        </dgm:presLayoutVars>
      </dgm:prSet>
      <dgm:spPr/>
    </dgm:pt>
    <dgm:pt modelId="{A41F67F6-3F16-3549-84DE-C2D9BD01D824}" type="pres">
      <dgm:prSet presAssocID="{B95C7620-A165-4FBD-B6AC-2AFB96C95E2C}" presName="sibTrans" presStyleCnt="0"/>
      <dgm:spPr/>
    </dgm:pt>
    <dgm:pt modelId="{F3ECF68B-DAD8-3A42-A591-9A2EABE51459}" type="pres">
      <dgm:prSet presAssocID="{93D9CA9A-6586-41B8-911D-D2F3E7D55793}" presName="node" presStyleLbl="node1" presStyleIdx="2" presStyleCnt="6">
        <dgm:presLayoutVars>
          <dgm:bulletEnabled val="1"/>
        </dgm:presLayoutVars>
      </dgm:prSet>
      <dgm:spPr/>
    </dgm:pt>
    <dgm:pt modelId="{880E8638-D322-D944-BAB0-81E293632429}" type="pres">
      <dgm:prSet presAssocID="{AF61D5E1-2109-4FD8-8642-C855F7759112}" presName="sibTrans" presStyleCnt="0"/>
      <dgm:spPr/>
    </dgm:pt>
    <dgm:pt modelId="{0FBBDF67-60AD-AD4B-B1F1-0516924C2CC3}" type="pres">
      <dgm:prSet presAssocID="{74477A5E-EF81-4BFC-B32F-49B64EF15BB6}" presName="node" presStyleLbl="node1" presStyleIdx="3" presStyleCnt="6">
        <dgm:presLayoutVars>
          <dgm:bulletEnabled val="1"/>
        </dgm:presLayoutVars>
      </dgm:prSet>
      <dgm:spPr/>
    </dgm:pt>
    <dgm:pt modelId="{969EE646-2AC1-3444-854C-2A0996708391}" type="pres">
      <dgm:prSet presAssocID="{6D2E2F8C-D1A7-45A0-889C-106620322D8E}" presName="sibTrans" presStyleCnt="0"/>
      <dgm:spPr/>
    </dgm:pt>
    <dgm:pt modelId="{B7E60B39-3E23-A54B-85EF-2EBEE0E75040}" type="pres">
      <dgm:prSet presAssocID="{A2BB5829-91AD-4D26-BD9C-3746A6B7D362}" presName="node" presStyleLbl="node1" presStyleIdx="4" presStyleCnt="6">
        <dgm:presLayoutVars>
          <dgm:bulletEnabled val="1"/>
        </dgm:presLayoutVars>
      </dgm:prSet>
      <dgm:spPr/>
    </dgm:pt>
    <dgm:pt modelId="{E86799CC-2320-5D49-ABAE-3AA7A4156DE3}" type="pres">
      <dgm:prSet presAssocID="{88B335F4-3C8A-44BB-B28F-57B8ECEF1176}" presName="sibTrans" presStyleCnt="0"/>
      <dgm:spPr/>
    </dgm:pt>
    <dgm:pt modelId="{FF6DDD71-4F71-DB49-A82C-1AA80EFC4AC2}" type="pres">
      <dgm:prSet presAssocID="{96D1678F-0BE8-4B6B-B8D1-4543DCE6153B}" presName="node" presStyleLbl="node1" presStyleIdx="5" presStyleCnt="6">
        <dgm:presLayoutVars>
          <dgm:bulletEnabled val="1"/>
        </dgm:presLayoutVars>
      </dgm:prSet>
      <dgm:spPr/>
    </dgm:pt>
  </dgm:ptLst>
  <dgm:cxnLst>
    <dgm:cxn modelId="{7E484223-70C4-40BD-8644-38611B12DEEF}" srcId="{46D02757-CE34-4705-A304-AB1ACCF8955F}" destId="{A2BB5829-91AD-4D26-BD9C-3746A6B7D362}" srcOrd="4" destOrd="0" parTransId="{24559998-C443-4AD1-BF6A-47CD633839E0}" sibTransId="{88B335F4-3C8A-44BB-B28F-57B8ECEF1176}"/>
    <dgm:cxn modelId="{1004262E-8810-FC47-AA77-7FC4A4C4AAEB}" type="presOf" srcId="{46D02757-CE34-4705-A304-AB1ACCF8955F}" destId="{4A19B199-0F56-6145-9CBA-23AAD84BE9B3}" srcOrd="0" destOrd="0" presId="urn:microsoft.com/office/officeart/2005/8/layout/default"/>
    <dgm:cxn modelId="{E27EF931-A913-46FD-A39E-78198EA1ED43}" srcId="{46D02757-CE34-4705-A304-AB1ACCF8955F}" destId="{74477A5E-EF81-4BFC-B32F-49B64EF15BB6}" srcOrd="3" destOrd="0" parTransId="{B67BBE6E-7427-4386-93D2-FA6176926E49}" sibTransId="{6D2E2F8C-D1A7-45A0-889C-106620322D8E}"/>
    <dgm:cxn modelId="{B2DC9932-105A-4EA7-9DA8-0EE624FFB509}" srcId="{46D02757-CE34-4705-A304-AB1ACCF8955F}" destId="{DFB12753-127C-48BF-8251-5877BDC600C8}" srcOrd="1" destOrd="0" parTransId="{0864C752-7882-470C-BC35-74288C5C987E}" sibTransId="{B95C7620-A165-4FBD-B6AC-2AFB96C95E2C}"/>
    <dgm:cxn modelId="{8912F64F-AEF9-EF42-B38A-2CC843C06B3A}" type="presOf" srcId="{93D9CA9A-6586-41B8-911D-D2F3E7D55793}" destId="{F3ECF68B-DAD8-3A42-A591-9A2EABE51459}" srcOrd="0" destOrd="0" presId="urn:microsoft.com/office/officeart/2005/8/layout/default"/>
    <dgm:cxn modelId="{7B249F51-96BC-FB47-8A4E-40EBAF7C8A25}" type="presOf" srcId="{DFB12753-127C-48BF-8251-5877BDC600C8}" destId="{27BDB56D-833A-2144-A8AA-302999A43A1F}" srcOrd="0" destOrd="0" presId="urn:microsoft.com/office/officeart/2005/8/layout/default"/>
    <dgm:cxn modelId="{65448057-4AEF-0C40-A680-0B06E0DF3F6E}" type="presOf" srcId="{96D1678F-0BE8-4B6B-B8D1-4543DCE6153B}" destId="{FF6DDD71-4F71-DB49-A82C-1AA80EFC4AC2}" srcOrd="0" destOrd="0" presId="urn:microsoft.com/office/officeart/2005/8/layout/default"/>
    <dgm:cxn modelId="{F91FE657-6D2D-244B-8198-C2DE0D846D6E}" type="presOf" srcId="{166EBCBA-AEC3-439B-B2FF-330EBE579520}" destId="{9E7A2401-2805-2F43-B382-3F47C7D9DEAD}" srcOrd="0" destOrd="0" presId="urn:microsoft.com/office/officeart/2005/8/layout/default"/>
    <dgm:cxn modelId="{CAEB7387-BA58-FE4E-B880-31D82A2BD4DD}" type="presOf" srcId="{74477A5E-EF81-4BFC-B32F-49B64EF15BB6}" destId="{0FBBDF67-60AD-AD4B-B1F1-0516924C2CC3}" srcOrd="0" destOrd="0" presId="urn:microsoft.com/office/officeart/2005/8/layout/default"/>
    <dgm:cxn modelId="{38E0A3A0-F2A7-422C-ADA5-7541C75DAD93}" srcId="{46D02757-CE34-4705-A304-AB1ACCF8955F}" destId="{96D1678F-0BE8-4B6B-B8D1-4543DCE6153B}" srcOrd="5" destOrd="0" parTransId="{357C103F-0AE9-47D8-8365-36C23F01E7A1}" sibTransId="{B7509ED6-63F1-4BCC-BC08-636F1143CA32}"/>
    <dgm:cxn modelId="{959FC0C2-D4E3-DE45-A9A2-916637CE5BF8}" type="presOf" srcId="{A2BB5829-91AD-4D26-BD9C-3746A6B7D362}" destId="{B7E60B39-3E23-A54B-85EF-2EBEE0E75040}" srcOrd="0" destOrd="0" presId="urn:microsoft.com/office/officeart/2005/8/layout/default"/>
    <dgm:cxn modelId="{DD0591C6-3898-4D70-8C0A-8E34F3757DED}" srcId="{46D02757-CE34-4705-A304-AB1ACCF8955F}" destId="{93D9CA9A-6586-41B8-911D-D2F3E7D55793}" srcOrd="2" destOrd="0" parTransId="{C182D4CD-93B1-447D-B06A-D25549E4E7E5}" sibTransId="{AF61D5E1-2109-4FD8-8642-C855F7759112}"/>
    <dgm:cxn modelId="{1A47FCF6-9C3B-40CA-B542-CC2BBB34F63C}" srcId="{46D02757-CE34-4705-A304-AB1ACCF8955F}" destId="{166EBCBA-AEC3-439B-B2FF-330EBE579520}" srcOrd="0" destOrd="0" parTransId="{1298EEE7-BAD8-48B2-8195-6DFDC7A4E807}" sibTransId="{522AEE0E-B672-4EF3-8D7B-4B613DB775CA}"/>
    <dgm:cxn modelId="{0BD77773-B47A-924F-A649-D35C1652C81B}" type="presParOf" srcId="{4A19B199-0F56-6145-9CBA-23AAD84BE9B3}" destId="{9E7A2401-2805-2F43-B382-3F47C7D9DEAD}" srcOrd="0" destOrd="0" presId="urn:microsoft.com/office/officeart/2005/8/layout/default"/>
    <dgm:cxn modelId="{0A848308-8A22-5B43-A066-C8A88B1BB113}" type="presParOf" srcId="{4A19B199-0F56-6145-9CBA-23AAD84BE9B3}" destId="{18ECF782-3C32-6140-8AB0-79548841CB04}" srcOrd="1" destOrd="0" presId="urn:microsoft.com/office/officeart/2005/8/layout/default"/>
    <dgm:cxn modelId="{EDCAC74B-ED14-3947-90C4-645784E3767D}" type="presParOf" srcId="{4A19B199-0F56-6145-9CBA-23AAD84BE9B3}" destId="{27BDB56D-833A-2144-A8AA-302999A43A1F}" srcOrd="2" destOrd="0" presId="urn:microsoft.com/office/officeart/2005/8/layout/default"/>
    <dgm:cxn modelId="{E18CF12B-61B6-B34B-A323-7E5317E088FC}" type="presParOf" srcId="{4A19B199-0F56-6145-9CBA-23AAD84BE9B3}" destId="{A41F67F6-3F16-3549-84DE-C2D9BD01D824}" srcOrd="3" destOrd="0" presId="urn:microsoft.com/office/officeart/2005/8/layout/default"/>
    <dgm:cxn modelId="{F267136D-8BB2-3249-A262-637574DB5AD6}" type="presParOf" srcId="{4A19B199-0F56-6145-9CBA-23AAD84BE9B3}" destId="{F3ECF68B-DAD8-3A42-A591-9A2EABE51459}" srcOrd="4" destOrd="0" presId="urn:microsoft.com/office/officeart/2005/8/layout/default"/>
    <dgm:cxn modelId="{A116D440-504B-C342-B59A-E0BCF3F7EED3}" type="presParOf" srcId="{4A19B199-0F56-6145-9CBA-23AAD84BE9B3}" destId="{880E8638-D322-D944-BAB0-81E293632429}" srcOrd="5" destOrd="0" presId="urn:microsoft.com/office/officeart/2005/8/layout/default"/>
    <dgm:cxn modelId="{1FDB0316-51DC-6743-AA04-4053E2DF739F}" type="presParOf" srcId="{4A19B199-0F56-6145-9CBA-23AAD84BE9B3}" destId="{0FBBDF67-60AD-AD4B-B1F1-0516924C2CC3}" srcOrd="6" destOrd="0" presId="urn:microsoft.com/office/officeart/2005/8/layout/default"/>
    <dgm:cxn modelId="{FF3BF624-D4B0-4D42-B065-2DF8B56D73E5}" type="presParOf" srcId="{4A19B199-0F56-6145-9CBA-23AAD84BE9B3}" destId="{969EE646-2AC1-3444-854C-2A0996708391}" srcOrd="7" destOrd="0" presId="urn:microsoft.com/office/officeart/2005/8/layout/default"/>
    <dgm:cxn modelId="{4A384E4A-11FB-5642-B768-8E60C56FD064}" type="presParOf" srcId="{4A19B199-0F56-6145-9CBA-23AAD84BE9B3}" destId="{B7E60B39-3E23-A54B-85EF-2EBEE0E75040}" srcOrd="8" destOrd="0" presId="urn:microsoft.com/office/officeart/2005/8/layout/default"/>
    <dgm:cxn modelId="{42A1C158-0A47-D74E-BB6C-22C5FCC4BF97}" type="presParOf" srcId="{4A19B199-0F56-6145-9CBA-23AAD84BE9B3}" destId="{E86799CC-2320-5D49-ABAE-3AA7A4156DE3}" srcOrd="9" destOrd="0" presId="urn:microsoft.com/office/officeart/2005/8/layout/default"/>
    <dgm:cxn modelId="{F630ABAF-C099-F24F-A157-328415BF8183}" type="presParOf" srcId="{4A19B199-0F56-6145-9CBA-23AAD84BE9B3}" destId="{FF6DDD71-4F71-DB49-A82C-1AA80EFC4AC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EADD1B-1DD3-44F2-A332-7E93EF7EBB0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24BE48-BED0-4391-93E7-73D38B3DB393}">
      <dgm:prSet/>
      <dgm:spPr/>
      <dgm:t>
        <a:bodyPr/>
        <a:lstStyle/>
        <a:p>
          <a:pPr>
            <a:defRPr cap="all"/>
          </a:pPr>
          <a:r>
            <a:rPr lang="en-US" b="0" i="0"/>
            <a:t>Improve Data Collection and Reporting</a:t>
          </a:r>
          <a:endParaRPr lang="en-US"/>
        </a:p>
      </dgm:t>
    </dgm:pt>
    <dgm:pt modelId="{618303A3-4141-467C-B472-F86153BC2205}" type="parTrans" cxnId="{46FFB8D3-D541-4338-BE37-E33ED7F1AEDC}">
      <dgm:prSet/>
      <dgm:spPr/>
      <dgm:t>
        <a:bodyPr/>
        <a:lstStyle/>
        <a:p>
          <a:endParaRPr lang="en-US"/>
        </a:p>
      </dgm:t>
    </dgm:pt>
    <dgm:pt modelId="{492730E9-333D-4435-A254-2B58085B6EDE}" type="sibTrans" cxnId="{46FFB8D3-D541-4338-BE37-E33ED7F1AEDC}">
      <dgm:prSet/>
      <dgm:spPr/>
      <dgm:t>
        <a:bodyPr/>
        <a:lstStyle/>
        <a:p>
          <a:endParaRPr lang="en-US"/>
        </a:p>
      </dgm:t>
    </dgm:pt>
    <dgm:pt modelId="{C82E6973-146B-4153-9744-47D84B0918FB}">
      <dgm:prSet/>
      <dgm:spPr/>
      <dgm:t>
        <a:bodyPr/>
        <a:lstStyle/>
        <a:p>
          <a:pPr>
            <a:defRPr cap="all"/>
          </a:pPr>
          <a:r>
            <a:rPr lang="en-US" b="0" i="0"/>
            <a:t>Increase Data Collection Related to Risk and Protective Factors</a:t>
          </a:r>
          <a:endParaRPr lang="en-US"/>
        </a:p>
      </dgm:t>
    </dgm:pt>
    <dgm:pt modelId="{D3CF8EB2-F9B0-4051-AF7F-4CD768A71A77}" type="parTrans" cxnId="{59D1A9AB-6339-4306-9B27-EB521E484ECA}">
      <dgm:prSet/>
      <dgm:spPr/>
      <dgm:t>
        <a:bodyPr/>
        <a:lstStyle/>
        <a:p>
          <a:endParaRPr lang="en-US"/>
        </a:p>
      </dgm:t>
    </dgm:pt>
    <dgm:pt modelId="{BAA39F6A-6B8E-406E-95A7-5B3231B8DEF5}" type="sibTrans" cxnId="{59D1A9AB-6339-4306-9B27-EB521E484ECA}">
      <dgm:prSet/>
      <dgm:spPr/>
      <dgm:t>
        <a:bodyPr/>
        <a:lstStyle/>
        <a:p>
          <a:endParaRPr lang="en-US"/>
        </a:p>
      </dgm:t>
    </dgm:pt>
    <dgm:pt modelId="{61FE149F-FCDB-44F5-959B-2B5BB24F2A3A}">
      <dgm:prSet/>
      <dgm:spPr/>
      <dgm:t>
        <a:bodyPr/>
        <a:lstStyle/>
        <a:p>
          <a:pPr>
            <a:defRPr cap="all"/>
          </a:pPr>
          <a:r>
            <a:rPr lang="en-US" b="0" i="0"/>
            <a:t>Support Increased Quality Improvement</a:t>
          </a:r>
          <a:endParaRPr lang="en-US"/>
        </a:p>
      </dgm:t>
    </dgm:pt>
    <dgm:pt modelId="{F888FE45-C1A4-4104-A67D-94D8FE597A56}" type="parTrans" cxnId="{4FE31B9E-5CA3-4A51-AAC1-D961D7DAA647}">
      <dgm:prSet/>
      <dgm:spPr/>
      <dgm:t>
        <a:bodyPr/>
        <a:lstStyle/>
        <a:p>
          <a:endParaRPr lang="en-US"/>
        </a:p>
      </dgm:t>
    </dgm:pt>
    <dgm:pt modelId="{B2C2307F-367F-4259-B230-F49DBB20399C}" type="sibTrans" cxnId="{4FE31B9E-5CA3-4A51-AAC1-D961D7DAA647}">
      <dgm:prSet/>
      <dgm:spPr/>
      <dgm:t>
        <a:bodyPr/>
        <a:lstStyle/>
        <a:p>
          <a:endParaRPr lang="en-US"/>
        </a:p>
      </dgm:t>
    </dgm:pt>
    <dgm:pt modelId="{FBB6120C-0D71-4B43-B2C8-2578057A84F5}" type="pres">
      <dgm:prSet presAssocID="{8BEADD1B-1DD3-44F2-A332-7E93EF7EBB0B}" presName="root" presStyleCnt="0">
        <dgm:presLayoutVars>
          <dgm:dir/>
          <dgm:resizeHandles val="exact"/>
        </dgm:presLayoutVars>
      </dgm:prSet>
      <dgm:spPr/>
    </dgm:pt>
    <dgm:pt modelId="{EE5EE3EB-C572-413C-B9C0-B0E87E077816}" type="pres">
      <dgm:prSet presAssocID="{2C24BE48-BED0-4391-93E7-73D38B3DB393}" presName="compNode" presStyleCnt="0"/>
      <dgm:spPr/>
    </dgm:pt>
    <dgm:pt modelId="{AFFA58C4-AB30-4D15-852E-68D2DB8F2369}" type="pres">
      <dgm:prSet presAssocID="{2C24BE48-BED0-4391-93E7-73D38B3DB393}" presName="iconBgRect" presStyleLbl="bgShp" presStyleIdx="0" presStyleCnt="3"/>
      <dgm:spPr>
        <a:prstGeom prst="round2DiagRect">
          <a:avLst>
            <a:gd name="adj1" fmla="val 29727"/>
            <a:gd name="adj2" fmla="val 0"/>
          </a:avLst>
        </a:prstGeom>
      </dgm:spPr>
    </dgm:pt>
    <dgm:pt modelId="{649613F9-B0DD-4890-91BA-0ECF238AA676}" type="pres">
      <dgm:prSet presAssocID="{2C24BE48-BED0-4391-93E7-73D38B3DB3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B57F44D0-1047-4547-A3B2-1A0845DE3AF8}" type="pres">
      <dgm:prSet presAssocID="{2C24BE48-BED0-4391-93E7-73D38B3DB393}" presName="spaceRect" presStyleCnt="0"/>
      <dgm:spPr/>
    </dgm:pt>
    <dgm:pt modelId="{C7F332DD-AB07-4DB2-8891-889C1BB08460}" type="pres">
      <dgm:prSet presAssocID="{2C24BE48-BED0-4391-93E7-73D38B3DB393}" presName="textRect" presStyleLbl="revTx" presStyleIdx="0" presStyleCnt="3">
        <dgm:presLayoutVars>
          <dgm:chMax val="1"/>
          <dgm:chPref val="1"/>
        </dgm:presLayoutVars>
      </dgm:prSet>
      <dgm:spPr/>
    </dgm:pt>
    <dgm:pt modelId="{DFFD4504-6A1B-401D-B491-F54C93586496}" type="pres">
      <dgm:prSet presAssocID="{492730E9-333D-4435-A254-2B58085B6EDE}" presName="sibTrans" presStyleCnt="0"/>
      <dgm:spPr/>
    </dgm:pt>
    <dgm:pt modelId="{680E51FD-22A4-495C-835C-D337F0EE4D12}" type="pres">
      <dgm:prSet presAssocID="{C82E6973-146B-4153-9744-47D84B0918FB}" presName="compNode" presStyleCnt="0"/>
      <dgm:spPr/>
    </dgm:pt>
    <dgm:pt modelId="{147B4B13-EAF2-4055-A1F9-7750D69E4E69}" type="pres">
      <dgm:prSet presAssocID="{C82E6973-146B-4153-9744-47D84B0918FB}" presName="iconBgRect" presStyleLbl="bgShp" presStyleIdx="1" presStyleCnt="3"/>
      <dgm:spPr>
        <a:prstGeom prst="round2DiagRect">
          <a:avLst>
            <a:gd name="adj1" fmla="val 29727"/>
            <a:gd name="adj2" fmla="val 0"/>
          </a:avLst>
        </a:prstGeom>
      </dgm:spPr>
    </dgm:pt>
    <dgm:pt modelId="{DC3A3024-4133-4924-9C52-1D0A0D397D07}" type="pres">
      <dgm:prSet presAssocID="{C82E6973-146B-4153-9744-47D84B0918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677D0BAD-FD19-40F3-95F9-CC078CBD634C}" type="pres">
      <dgm:prSet presAssocID="{C82E6973-146B-4153-9744-47D84B0918FB}" presName="spaceRect" presStyleCnt="0"/>
      <dgm:spPr/>
    </dgm:pt>
    <dgm:pt modelId="{67123C5C-44E3-4F20-BB8D-27ED6A2D45EA}" type="pres">
      <dgm:prSet presAssocID="{C82E6973-146B-4153-9744-47D84B0918FB}" presName="textRect" presStyleLbl="revTx" presStyleIdx="1" presStyleCnt="3">
        <dgm:presLayoutVars>
          <dgm:chMax val="1"/>
          <dgm:chPref val="1"/>
        </dgm:presLayoutVars>
      </dgm:prSet>
      <dgm:spPr/>
    </dgm:pt>
    <dgm:pt modelId="{E1813783-FEC1-4378-8459-C0B4A2B71B30}" type="pres">
      <dgm:prSet presAssocID="{BAA39F6A-6B8E-406E-95A7-5B3231B8DEF5}" presName="sibTrans" presStyleCnt="0"/>
      <dgm:spPr/>
    </dgm:pt>
    <dgm:pt modelId="{0D5F03B9-6832-4AF7-805E-5939E6FEC94D}" type="pres">
      <dgm:prSet presAssocID="{61FE149F-FCDB-44F5-959B-2B5BB24F2A3A}" presName="compNode" presStyleCnt="0"/>
      <dgm:spPr/>
    </dgm:pt>
    <dgm:pt modelId="{6A3FB4E9-F5A7-438E-BCCE-0A3E070313B4}" type="pres">
      <dgm:prSet presAssocID="{61FE149F-FCDB-44F5-959B-2B5BB24F2A3A}" presName="iconBgRect" presStyleLbl="bgShp" presStyleIdx="2" presStyleCnt="3"/>
      <dgm:spPr>
        <a:prstGeom prst="round2DiagRect">
          <a:avLst>
            <a:gd name="adj1" fmla="val 29727"/>
            <a:gd name="adj2" fmla="val 0"/>
          </a:avLst>
        </a:prstGeom>
      </dgm:spPr>
    </dgm:pt>
    <dgm:pt modelId="{F63F75BF-0F0E-498F-AACC-418263966501}" type="pres">
      <dgm:prSet presAssocID="{61FE149F-FCDB-44F5-959B-2B5BB24F2A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9B573A2-9344-4AE0-A806-FE37CB03A7ED}" type="pres">
      <dgm:prSet presAssocID="{61FE149F-FCDB-44F5-959B-2B5BB24F2A3A}" presName="spaceRect" presStyleCnt="0"/>
      <dgm:spPr/>
    </dgm:pt>
    <dgm:pt modelId="{F0120DE7-A06A-4995-9413-0C45DBE890B0}" type="pres">
      <dgm:prSet presAssocID="{61FE149F-FCDB-44F5-959B-2B5BB24F2A3A}" presName="textRect" presStyleLbl="revTx" presStyleIdx="2" presStyleCnt="3">
        <dgm:presLayoutVars>
          <dgm:chMax val="1"/>
          <dgm:chPref val="1"/>
        </dgm:presLayoutVars>
      </dgm:prSet>
      <dgm:spPr/>
    </dgm:pt>
  </dgm:ptLst>
  <dgm:cxnLst>
    <dgm:cxn modelId="{B1A4433F-2A28-4527-A0FF-F07E80B264A5}" type="presOf" srcId="{C82E6973-146B-4153-9744-47D84B0918FB}" destId="{67123C5C-44E3-4F20-BB8D-27ED6A2D45EA}" srcOrd="0" destOrd="0" presId="urn:microsoft.com/office/officeart/2018/5/layout/IconLeafLabelList"/>
    <dgm:cxn modelId="{08A90E80-DFA1-46E7-AE81-6FDDE7655C39}" type="presOf" srcId="{61FE149F-FCDB-44F5-959B-2B5BB24F2A3A}" destId="{F0120DE7-A06A-4995-9413-0C45DBE890B0}" srcOrd="0" destOrd="0" presId="urn:microsoft.com/office/officeart/2018/5/layout/IconLeafLabelList"/>
    <dgm:cxn modelId="{4FE31B9E-5CA3-4A51-AAC1-D961D7DAA647}" srcId="{8BEADD1B-1DD3-44F2-A332-7E93EF7EBB0B}" destId="{61FE149F-FCDB-44F5-959B-2B5BB24F2A3A}" srcOrd="2" destOrd="0" parTransId="{F888FE45-C1A4-4104-A67D-94D8FE597A56}" sibTransId="{B2C2307F-367F-4259-B230-F49DBB20399C}"/>
    <dgm:cxn modelId="{59D1A9AB-6339-4306-9B27-EB521E484ECA}" srcId="{8BEADD1B-1DD3-44F2-A332-7E93EF7EBB0B}" destId="{C82E6973-146B-4153-9744-47D84B0918FB}" srcOrd="1" destOrd="0" parTransId="{D3CF8EB2-F9B0-4051-AF7F-4CD768A71A77}" sibTransId="{BAA39F6A-6B8E-406E-95A7-5B3231B8DEF5}"/>
    <dgm:cxn modelId="{C12321C3-0162-45B9-9C6E-C037E3BF0575}" type="presOf" srcId="{2C24BE48-BED0-4391-93E7-73D38B3DB393}" destId="{C7F332DD-AB07-4DB2-8891-889C1BB08460}" srcOrd="0" destOrd="0" presId="urn:microsoft.com/office/officeart/2018/5/layout/IconLeafLabelList"/>
    <dgm:cxn modelId="{46FFB8D3-D541-4338-BE37-E33ED7F1AEDC}" srcId="{8BEADD1B-1DD3-44F2-A332-7E93EF7EBB0B}" destId="{2C24BE48-BED0-4391-93E7-73D38B3DB393}" srcOrd="0" destOrd="0" parTransId="{618303A3-4141-467C-B472-F86153BC2205}" sibTransId="{492730E9-333D-4435-A254-2B58085B6EDE}"/>
    <dgm:cxn modelId="{6866A6E7-2F8B-4325-8180-9D38FC2A21C4}" type="presOf" srcId="{8BEADD1B-1DD3-44F2-A332-7E93EF7EBB0B}" destId="{FBB6120C-0D71-4B43-B2C8-2578057A84F5}" srcOrd="0" destOrd="0" presId="urn:microsoft.com/office/officeart/2018/5/layout/IconLeafLabelList"/>
    <dgm:cxn modelId="{975FF2FB-365D-4C5A-8AB3-55D5633E94FB}" type="presParOf" srcId="{FBB6120C-0D71-4B43-B2C8-2578057A84F5}" destId="{EE5EE3EB-C572-413C-B9C0-B0E87E077816}" srcOrd="0" destOrd="0" presId="urn:microsoft.com/office/officeart/2018/5/layout/IconLeafLabelList"/>
    <dgm:cxn modelId="{55508E90-F0A7-4EA7-A940-062387D9937C}" type="presParOf" srcId="{EE5EE3EB-C572-413C-B9C0-B0E87E077816}" destId="{AFFA58C4-AB30-4D15-852E-68D2DB8F2369}" srcOrd="0" destOrd="0" presId="urn:microsoft.com/office/officeart/2018/5/layout/IconLeafLabelList"/>
    <dgm:cxn modelId="{4DB9FDCA-40F1-47EB-B790-AF7D82083C17}" type="presParOf" srcId="{EE5EE3EB-C572-413C-B9C0-B0E87E077816}" destId="{649613F9-B0DD-4890-91BA-0ECF238AA676}" srcOrd="1" destOrd="0" presId="urn:microsoft.com/office/officeart/2018/5/layout/IconLeafLabelList"/>
    <dgm:cxn modelId="{F9B0AB4C-C27F-4FEE-968B-F3E2A65A4295}" type="presParOf" srcId="{EE5EE3EB-C572-413C-B9C0-B0E87E077816}" destId="{B57F44D0-1047-4547-A3B2-1A0845DE3AF8}" srcOrd="2" destOrd="0" presId="urn:microsoft.com/office/officeart/2018/5/layout/IconLeafLabelList"/>
    <dgm:cxn modelId="{0217CA2C-7288-4F1E-99D8-A24465564CE4}" type="presParOf" srcId="{EE5EE3EB-C572-413C-B9C0-B0E87E077816}" destId="{C7F332DD-AB07-4DB2-8891-889C1BB08460}" srcOrd="3" destOrd="0" presId="urn:microsoft.com/office/officeart/2018/5/layout/IconLeafLabelList"/>
    <dgm:cxn modelId="{5C420D51-9E6C-4C9E-8FCA-B02529B2D40C}" type="presParOf" srcId="{FBB6120C-0D71-4B43-B2C8-2578057A84F5}" destId="{DFFD4504-6A1B-401D-B491-F54C93586496}" srcOrd="1" destOrd="0" presId="urn:microsoft.com/office/officeart/2018/5/layout/IconLeafLabelList"/>
    <dgm:cxn modelId="{91E61453-3E67-422E-96CD-94F5C90AFB66}" type="presParOf" srcId="{FBB6120C-0D71-4B43-B2C8-2578057A84F5}" destId="{680E51FD-22A4-495C-835C-D337F0EE4D12}" srcOrd="2" destOrd="0" presId="urn:microsoft.com/office/officeart/2018/5/layout/IconLeafLabelList"/>
    <dgm:cxn modelId="{7999DC0D-F25E-47FA-88D4-A2D8BE211456}" type="presParOf" srcId="{680E51FD-22A4-495C-835C-D337F0EE4D12}" destId="{147B4B13-EAF2-4055-A1F9-7750D69E4E69}" srcOrd="0" destOrd="0" presId="urn:microsoft.com/office/officeart/2018/5/layout/IconLeafLabelList"/>
    <dgm:cxn modelId="{90B331D4-C36B-430F-89F1-7169B908DEA8}" type="presParOf" srcId="{680E51FD-22A4-495C-835C-D337F0EE4D12}" destId="{DC3A3024-4133-4924-9C52-1D0A0D397D07}" srcOrd="1" destOrd="0" presId="urn:microsoft.com/office/officeart/2018/5/layout/IconLeafLabelList"/>
    <dgm:cxn modelId="{C44C36FC-68C2-4621-865A-6DE079659B9C}" type="presParOf" srcId="{680E51FD-22A4-495C-835C-D337F0EE4D12}" destId="{677D0BAD-FD19-40F3-95F9-CC078CBD634C}" srcOrd="2" destOrd="0" presId="urn:microsoft.com/office/officeart/2018/5/layout/IconLeafLabelList"/>
    <dgm:cxn modelId="{F1CF932E-68FB-4A0F-89BF-AF758E65BB90}" type="presParOf" srcId="{680E51FD-22A4-495C-835C-D337F0EE4D12}" destId="{67123C5C-44E3-4F20-BB8D-27ED6A2D45EA}" srcOrd="3" destOrd="0" presId="urn:microsoft.com/office/officeart/2018/5/layout/IconLeafLabelList"/>
    <dgm:cxn modelId="{416DB561-62BC-4472-81BE-A924382B0D88}" type="presParOf" srcId="{FBB6120C-0D71-4B43-B2C8-2578057A84F5}" destId="{E1813783-FEC1-4378-8459-C0B4A2B71B30}" srcOrd="3" destOrd="0" presId="urn:microsoft.com/office/officeart/2018/5/layout/IconLeafLabelList"/>
    <dgm:cxn modelId="{A717CA6E-4597-4123-A8A9-BA3DAB44B4A1}" type="presParOf" srcId="{FBB6120C-0D71-4B43-B2C8-2578057A84F5}" destId="{0D5F03B9-6832-4AF7-805E-5939E6FEC94D}" srcOrd="4" destOrd="0" presId="urn:microsoft.com/office/officeart/2018/5/layout/IconLeafLabelList"/>
    <dgm:cxn modelId="{B56356B4-5BF2-4217-9656-21D0FD28D800}" type="presParOf" srcId="{0D5F03B9-6832-4AF7-805E-5939E6FEC94D}" destId="{6A3FB4E9-F5A7-438E-BCCE-0A3E070313B4}" srcOrd="0" destOrd="0" presId="urn:microsoft.com/office/officeart/2018/5/layout/IconLeafLabelList"/>
    <dgm:cxn modelId="{2EA78370-04E3-4351-B9BF-DFD68C57D286}" type="presParOf" srcId="{0D5F03B9-6832-4AF7-805E-5939E6FEC94D}" destId="{F63F75BF-0F0E-498F-AACC-418263966501}" srcOrd="1" destOrd="0" presId="urn:microsoft.com/office/officeart/2018/5/layout/IconLeafLabelList"/>
    <dgm:cxn modelId="{EA708341-6E53-40EE-BEAE-047E154234A7}" type="presParOf" srcId="{0D5F03B9-6832-4AF7-805E-5939E6FEC94D}" destId="{59B573A2-9344-4AE0-A806-FE37CB03A7ED}" srcOrd="2" destOrd="0" presId="urn:microsoft.com/office/officeart/2018/5/layout/IconLeafLabelList"/>
    <dgm:cxn modelId="{CB113E1C-3262-4245-AB1D-261CD4E9C343}" type="presParOf" srcId="{0D5F03B9-6832-4AF7-805E-5939E6FEC94D}" destId="{F0120DE7-A06A-4995-9413-0C45DBE890B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9634B3-C3E6-4A0F-874B-63E22567D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5D9123-A7E2-48CE-9031-692388E7943E}">
      <dgm:prSet/>
      <dgm:spPr/>
      <dgm:t>
        <a:bodyPr/>
        <a:lstStyle/>
        <a:p>
          <a:r>
            <a:rPr lang="en-US"/>
            <a:t>Training</a:t>
          </a:r>
        </a:p>
      </dgm:t>
    </dgm:pt>
    <dgm:pt modelId="{ABB07D25-C684-41EA-B617-F298AD209936}" type="parTrans" cxnId="{9B7E0D84-317E-40EE-B506-8A5F689E7DC2}">
      <dgm:prSet/>
      <dgm:spPr/>
      <dgm:t>
        <a:bodyPr/>
        <a:lstStyle/>
        <a:p>
          <a:endParaRPr lang="en-US"/>
        </a:p>
      </dgm:t>
    </dgm:pt>
    <dgm:pt modelId="{C38B0245-C1A8-4A2C-88D2-70465067D1FA}" type="sibTrans" cxnId="{9B7E0D84-317E-40EE-B506-8A5F689E7DC2}">
      <dgm:prSet/>
      <dgm:spPr/>
      <dgm:t>
        <a:bodyPr/>
        <a:lstStyle/>
        <a:p>
          <a:endParaRPr lang="en-US"/>
        </a:p>
      </dgm:t>
    </dgm:pt>
    <dgm:pt modelId="{ED0D9F13-CB14-4EEA-AD1B-51E50E633A3F}">
      <dgm:prSet/>
      <dgm:spPr/>
      <dgm:t>
        <a:bodyPr/>
        <a:lstStyle/>
        <a:p>
          <a:r>
            <a:rPr lang="en-US"/>
            <a:t>QPR – General Public</a:t>
          </a:r>
        </a:p>
      </dgm:t>
    </dgm:pt>
    <dgm:pt modelId="{BE9C54E3-1028-49BA-80A6-B5DFF8E12506}" type="parTrans" cxnId="{7B7A6A9E-DFB0-41DB-BEDA-6D14EC6DA96A}">
      <dgm:prSet/>
      <dgm:spPr/>
      <dgm:t>
        <a:bodyPr/>
        <a:lstStyle/>
        <a:p>
          <a:endParaRPr lang="en-US"/>
        </a:p>
      </dgm:t>
    </dgm:pt>
    <dgm:pt modelId="{C90658E2-5750-447A-98CC-035BA665A389}" type="sibTrans" cxnId="{7B7A6A9E-DFB0-41DB-BEDA-6D14EC6DA96A}">
      <dgm:prSet/>
      <dgm:spPr/>
      <dgm:t>
        <a:bodyPr/>
        <a:lstStyle/>
        <a:p>
          <a:endParaRPr lang="en-US"/>
        </a:p>
      </dgm:t>
    </dgm:pt>
    <dgm:pt modelId="{C7A6D10A-0A90-48D3-A850-0FBD57C070C1}">
      <dgm:prSet/>
      <dgm:spPr/>
      <dgm:t>
        <a:bodyPr/>
        <a:lstStyle/>
        <a:p>
          <a:r>
            <a:rPr lang="en-US"/>
            <a:t>CAMS – Clinicians </a:t>
          </a:r>
        </a:p>
      </dgm:t>
    </dgm:pt>
    <dgm:pt modelId="{74F7ADE1-0017-4E38-A429-CB0B4771816F}" type="parTrans" cxnId="{CB0A2161-539D-49BA-8D2B-86FF82D7D402}">
      <dgm:prSet/>
      <dgm:spPr/>
      <dgm:t>
        <a:bodyPr/>
        <a:lstStyle/>
        <a:p>
          <a:endParaRPr lang="en-US"/>
        </a:p>
      </dgm:t>
    </dgm:pt>
    <dgm:pt modelId="{450B1420-5FBF-4C2C-91C5-0A6304CFE7D0}" type="sibTrans" cxnId="{CB0A2161-539D-49BA-8D2B-86FF82D7D402}">
      <dgm:prSet/>
      <dgm:spPr/>
      <dgm:t>
        <a:bodyPr/>
        <a:lstStyle/>
        <a:p>
          <a:endParaRPr lang="en-US"/>
        </a:p>
      </dgm:t>
    </dgm:pt>
    <dgm:pt modelId="{1D85CE4E-202B-4BFF-9201-C4CAC47BA703}">
      <dgm:prSet/>
      <dgm:spPr/>
      <dgm:t>
        <a:bodyPr/>
        <a:lstStyle/>
        <a:p>
          <a:r>
            <a:rPr lang="en-US" dirty="0"/>
            <a:t>AMSR – Clinicians</a:t>
          </a:r>
        </a:p>
      </dgm:t>
    </dgm:pt>
    <dgm:pt modelId="{40DB18E0-D94B-42EB-B485-151079DD0C35}" type="parTrans" cxnId="{5F2CFAA4-3FE8-48F8-A8E6-9836FDFDF52D}">
      <dgm:prSet/>
      <dgm:spPr/>
      <dgm:t>
        <a:bodyPr/>
        <a:lstStyle/>
        <a:p>
          <a:endParaRPr lang="en-US"/>
        </a:p>
      </dgm:t>
    </dgm:pt>
    <dgm:pt modelId="{FA848847-EC6E-4CFC-BFA0-F0282F65C688}" type="sibTrans" cxnId="{5F2CFAA4-3FE8-48F8-A8E6-9836FDFDF52D}">
      <dgm:prSet/>
      <dgm:spPr/>
      <dgm:t>
        <a:bodyPr/>
        <a:lstStyle/>
        <a:p>
          <a:endParaRPr lang="en-US"/>
        </a:p>
      </dgm:t>
    </dgm:pt>
    <dgm:pt modelId="{7D17C594-A1ED-47A9-8F5A-1E9E4B6ED5AE}">
      <dgm:prSet/>
      <dgm:spPr/>
      <dgm:t>
        <a:bodyPr/>
        <a:lstStyle/>
        <a:p>
          <a:r>
            <a:rPr lang="en-US"/>
            <a:t>Vital Cog– Workplace </a:t>
          </a:r>
        </a:p>
      </dgm:t>
    </dgm:pt>
    <dgm:pt modelId="{712AB035-9012-4684-8817-CAEFF2B2EBFE}" type="parTrans" cxnId="{BADAA880-D766-49D6-8E36-BEDDA9885E52}">
      <dgm:prSet/>
      <dgm:spPr/>
      <dgm:t>
        <a:bodyPr/>
        <a:lstStyle/>
        <a:p>
          <a:endParaRPr lang="en-US"/>
        </a:p>
      </dgm:t>
    </dgm:pt>
    <dgm:pt modelId="{2C0BEE8E-C730-4DED-9720-44A2530F88E8}" type="sibTrans" cxnId="{BADAA880-D766-49D6-8E36-BEDDA9885E52}">
      <dgm:prSet/>
      <dgm:spPr/>
      <dgm:t>
        <a:bodyPr/>
        <a:lstStyle/>
        <a:p>
          <a:endParaRPr lang="en-US"/>
        </a:p>
      </dgm:t>
    </dgm:pt>
    <dgm:pt modelId="{A31F4BE3-4C5A-4BEA-AF3C-81E21D17AEDF}">
      <dgm:prSet/>
      <dgm:spPr/>
      <dgm:t>
        <a:bodyPr/>
        <a:lstStyle/>
        <a:p>
          <a:r>
            <a:rPr lang="en-US"/>
            <a:t>Resources</a:t>
          </a:r>
        </a:p>
      </dgm:t>
    </dgm:pt>
    <dgm:pt modelId="{4D762304-EDB3-4458-BCAA-BAA361D16FF8}" type="parTrans" cxnId="{ED20F362-24C8-42A4-8C13-4755532FE229}">
      <dgm:prSet/>
      <dgm:spPr/>
      <dgm:t>
        <a:bodyPr/>
        <a:lstStyle/>
        <a:p>
          <a:endParaRPr lang="en-US"/>
        </a:p>
      </dgm:t>
    </dgm:pt>
    <dgm:pt modelId="{F70F0F57-FAED-4EF9-B641-1E218FD80259}" type="sibTrans" cxnId="{ED20F362-24C8-42A4-8C13-4755532FE229}">
      <dgm:prSet/>
      <dgm:spPr/>
      <dgm:t>
        <a:bodyPr/>
        <a:lstStyle/>
        <a:p>
          <a:endParaRPr lang="en-US"/>
        </a:p>
      </dgm:t>
    </dgm:pt>
    <dgm:pt modelId="{8781E378-2202-48B8-A82D-8262CC35C699}">
      <dgm:prSet/>
      <dgm:spPr/>
      <dgm:t>
        <a:bodyPr/>
        <a:lstStyle/>
        <a:p>
          <a:r>
            <a:rPr lang="en-US"/>
            <a:t>Sources of Strength – Schools </a:t>
          </a:r>
        </a:p>
      </dgm:t>
    </dgm:pt>
    <dgm:pt modelId="{D654FAEA-674D-4465-A004-AC97B32C0EE0}" type="parTrans" cxnId="{ACF9A188-9530-4F5A-9322-5FC71759D9E8}">
      <dgm:prSet/>
      <dgm:spPr/>
      <dgm:t>
        <a:bodyPr/>
        <a:lstStyle/>
        <a:p>
          <a:endParaRPr lang="en-US"/>
        </a:p>
      </dgm:t>
    </dgm:pt>
    <dgm:pt modelId="{C0278A0F-8893-4CEA-8E7C-A745512F4274}" type="sibTrans" cxnId="{ACF9A188-9530-4F5A-9322-5FC71759D9E8}">
      <dgm:prSet/>
      <dgm:spPr/>
      <dgm:t>
        <a:bodyPr/>
        <a:lstStyle/>
        <a:p>
          <a:endParaRPr lang="en-US"/>
        </a:p>
      </dgm:t>
    </dgm:pt>
    <dgm:pt modelId="{0B8C4B9A-31F7-4F2F-B70B-3E370E44FF63}">
      <dgm:prSet/>
      <dgm:spPr/>
      <dgm:t>
        <a:bodyPr/>
        <a:lstStyle/>
        <a:p>
          <a:r>
            <a:rPr lang="en-US" dirty="0"/>
            <a:t>Life Is Better With You Here – African-American youth</a:t>
          </a:r>
        </a:p>
      </dgm:t>
    </dgm:pt>
    <dgm:pt modelId="{5C402753-719B-4DDB-9825-249583FCEF43}" type="parTrans" cxnId="{9C57A150-DA27-4910-A7FD-9BF0FCE2DDDA}">
      <dgm:prSet/>
      <dgm:spPr/>
      <dgm:t>
        <a:bodyPr/>
        <a:lstStyle/>
        <a:p>
          <a:endParaRPr lang="en-US"/>
        </a:p>
      </dgm:t>
    </dgm:pt>
    <dgm:pt modelId="{8566EF7A-DBF4-4BAB-A2E9-D47A9DB7D07F}" type="sibTrans" cxnId="{9C57A150-DA27-4910-A7FD-9BF0FCE2DDDA}">
      <dgm:prSet/>
      <dgm:spPr/>
      <dgm:t>
        <a:bodyPr/>
        <a:lstStyle/>
        <a:p>
          <a:endParaRPr lang="en-US"/>
        </a:p>
      </dgm:t>
    </dgm:pt>
    <dgm:pt modelId="{144ABCE9-55E0-4D0A-992F-5B6024D7FA86}">
      <dgm:prSet/>
      <dgm:spPr/>
      <dgm:t>
        <a:bodyPr/>
        <a:lstStyle/>
        <a:p>
          <a:r>
            <a:rPr lang="en-US" dirty="0" err="1"/>
            <a:t>LifeSide</a:t>
          </a:r>
          <a:r>
            <a:rPr lang="en-US" dirty="0"/>
            <a:t> Ohio – Firearm owners</a:t>
          </a:r>
        </a:p>
      </dgm:t>
    </dgm:pt>
    <dgm:pt modelId="{22B488C4-310B-4731-A5CE-E6489DFD1513}" type="parTrans" cxnId="{84797AF5-4375-4175-9AC9-72AAEDA36F57}">
      <dgm:prSet/>
      <dgm:spPr/>
      <dgm:t>
        <a:bodyPr/>
        <a:lstStyle/>
        <a:p>
          <a:endParaRPr lang="en-US"/>
        </a:p>
      </dgm:t>
    </dgm:pt>
    <dgm:pt modelId="{BE7C3479-D426-4ED3-BB92-48026395C2CE}" type="sibTrans" cxnId="{84797AF5-4375-4175-9AC9-72AAEDA36F57}">
      <dgm:prSet/>
      <dgm:spPr/>
      <dgm:t>
        <a:bodyPr/>
        <a:lstStyle/>
        <a:p>
          <a:endParaRPr lang="en-US"/>
        </a:p>
      </dgm:t>
    </dgm:pt>
    <dgm:pt modelId="{A0651151-569F-4CB1-831B-D3B2C4D2A037}">
      <dgm:prSet/>
      <dgm:spPr/>
      <dgm:t>
        <a:bodyPr/>
        <a:lstStyle/>
        <a:p>
          <a:r>
            <a:rPr lang="en-US"/>
            <a:t>Man Therapy – Middle-age men</a:t>
          </a:r>
        </a:p>
      </dgm:t>
    </dgm:pt>
    <dgm:pt modelId="{F41F6B5C-7C8E-43BC-BBA4-3E3D7F84D9C2}" type="parTrans" cxnId="{235E1F40-4E8B-4F56-8808-5763A33D5BC3}">
      <dgm:prSet/>
      <dgm:spPr/>
      <dgm:t>
        <a:bodyPr/>
        <a:lstStyle/>
        <a:p>
          <a:endParaRPr lang="en-US"/>
        </a:p>
      </dgm:t>
    </dgm:pt>
    <dgm:pt modelId="{17FBE502-92A0-4F82-9978-3EA90FC4BD30}" type="sibTrans" cxnId="{235E1F40-4E8B-4F56-8808-5763A33D5BC3}">
      <dgm:prSet/>
      <dgm:spPr/>
      <dgm:t>
        <a:bodyPr/>
        <a:lstStyle/>
        <a:p>
          <a:endParaRPr lang="en-US"/>
        </a:p>
      </dgm:t>
    </dgm:pt>
    <dgm:pt modelId="{E9CE6DFB-3AB5-4692-9479-21CCE9E283E6}">
      <dgm:prSet/>
      <dgm:spPr/>
      <dgm:t>
        <a:bodyPr/>
        <a:lstStyle/>
        <a:p>
          <a:r>
            <a:rPr lang="en-US"/>
            <a:t>Suicide Prevention Curriculum - Colleges</a:t>
          </a:r>
        </a:p>
      </dgm:t>
    </dgm:pt>
    <dgm:pt modelId="{D20F1E66-990B-480B-9456-50F92A337B1C}" type="parTrans" cxnId="{2F78ABFD-20DC-4EB6-98DD-16A971D63120}">
      <dgm:prSet/>
      <dgm:spPr/>
      <dgm:t>
        <a:bodyPr/>
        <a:lstStyle/>
        <a:p>
          <a:endParaRPr lang="en-US"/>
        </a:p>
      </dgm:t>
    </dgm:pt>
    <dgm:pt modelId="{F9960DB4-9FF9-4FEA-A2E4-ED97BDE48E46}" type="sibTrans" cxnId="{2F78ABFD-20DC-4EB6-98DD-16A971D63120}">
      <dgm:prSet/>
      <dgm:spPr/>
      <dgm:t>
        <a:bodyPr/>
        <a:lstStyle/>
        <a:p>
          <a:endParaRPr lang="en-US"/>
        </a:p>
      </dgm:t>
    </dgm:pt>
    <dgm:pt modelId="{B7165E4E-FEB6-4C0E-B9EF-D8EF665DA922}">
      <dgm:prSet/>
      <dgm:spPr/>
      <dgm:t>
        <a:bodyPr/>
        <a:lstStyle/>
        <a:p>
          <a:r>
            <a:rPr lang="en-US" dirty="0"/>
            <a:t>Be Present Ohio – Youth</a:t>
          </a:r>
        </a:p>
      </dgm:t>
    </dgm:pt>
    <dgm:pt modelId="{15B45F95-75A9-4399-A54D-7EB6A57EFE51}" type="parTrans" cxnId="{1B8C5C1F-99B5-4691-9064-277B27775B4B}">
      <dgm:prSet/>
      <dgm:spPr/>
      <dgm:t>
        <a:bodyPr/>
        <a:lstStyle/>
        <a:p>
          <a:endParaRPr lang="en-US"/>
        </a:p>
      </dgm:t>
    </dgm:pt>
    <dgm:pt modelId="{5FA5F15A-FD3F-4874-BCBE-D38E6712B204}" type="sibTrans" cxnId="{1B8C5C1F-99B5-4691-9064-277B27775B4B}">
      <dgm:prSet/>
      <dgm:spPr/>
      <dgm:t>
        <a:bodyPr/>
        <a:lstStyle/>
        <a:p>
          <a:endParaRPr lang="en-US"/>
        </a:p>
      </dgm:t>
    </dgm:pt>
    <dgm:pt modelId="{ED51738C-CBB2-0447-A0C8-099073B225CE}">
      <dgm:prSet/>
      <dgm:spPr/>
      <dgm:t>
        <a:bodyPr/>
        <a:lstStyle/>
        <a:p>
          <a:r>
            <a:rPr lang="en-US" dirty="0"/>
            <a:t>BPO:XP – Youth game-</a:t>
          </a:r>
          <a:r>
            <a:rPr lang="en-US" dirty="0" err="1"/>
            <a:t>ification</a:t>
          </a:r>
          <a:endParaRPr lang="en-US" dirty="0"/>
        </a:p>
      </dgm:t>
    </dgm:pt>
    <dgm:pt modelId="{A836FCBD-FF45-5947-B2BB-11BFD0191D75}" type="parTrans" cxnId="{A00F243F-18EE-9949-8D2E-2FBF297BF7EE}">
      <dgm:prSet/>
      <dgm:spPr/>
      <dgm:t>
        <a:bodyPr/>
        <a:lstStyle/>
        <a:p>
          <a:endParaRPr lang="en-US"/>
        </a:p>
      </dgm:t>
    </dgm:pt>
    <dgm:pt modelId="{BF85F5D7-2274-FB45-8E93-BF0F9B3909D5}" type="sibTrans" cxnId="{A00F243F-18EE-9949-8D2E-2FBF297BF7EE}">
      <dgm:prSet/>
      <dgm:spPr/>
      <dgm:t>
        <a:bodyPr/>
        <a:lstStyle/>
        <a:p>
          <a:endParaRPr lang="en-US"/>
        </a:p>
      </dgm:t>
    </dgm:pt>
    <dgm:pt modelId="{D9605C91-0530-6D43-89BB-5BA4196AAB9B}">
      <dgm:prSet/>
      <dgm:spPr/>
      <dgm:t>
        <a:bodyPr/>
        <a:lstStyle/>
        <a:p>
          <a:r>
            <a:rPr lang="en-US" dirty="0"/>
            <a:t>Scarlet and Grit adaptation (Pilot)</a:t>
          </a:r>
        </a:p>
      </dgm:t>
    </dgm:pt>
    <dgm:pt modelId="{FFC0B862-8086-7C47-995C-E210A18C56B9}" type="parTrans" cxnId="{C23665FF-B089-7B40-87FD-3263439FE716}">
      <dgm:prSet/>
      <dgm:spPr/>
    </dgm:pt>
    <dgm:pt modelId="{16D7C5AF-721C-9D4D-92F1-F92601917C11}" type="sibTrans" cxnId="{C23665FF-B089-7B40-87FD-3263439FE716}">
      <dgm:prSet/>
      <dgm:spPr/>
    </dgm:pt>
    <dgm:pt modelId="{BDE737B1-DDE1-4E4A-BF49-0A3785D5D7BC}" type="pres">
      <dgm:prSet presAssocID="{459634B3-C3E6-4A0F-874B-63E22567D5EB}" presName="linear" presStyleCnt="0">
        <dgm:presLayoutVars>
          <dgm:animLvl val="lvl"/>
          <dgm:resizeHandles val="exact"/>
        </dgm:presLayoutVars>
      </dgm:prSet>
      <dgm:spPr/>
    </dgm:pt>
    <dgm:pt modelId="{7DE61CAA-F284-A844-A545-899015178C6D}" type="pres">
      <dgm:prSet presAssocID="{205D9123-A7E2-48CE-9031-692388E7943E}" presName="parentText" presStyleLbl="node1" presStyleIdx="0" presStyleCnt="2">
        <dgm:presLayoutVars>
          <dgm:chMax val="0"/>
          <dgm:bulletEnabled val="1"/>
        </dgm:presLayoutVars>
      </dgm:prSet>
      <dgm:spPr/>
    </dgm:pt>
    <dgm:pt modelId="{1D111D49-7FB3-B644-B311-A4C76692EC4F}" type="pres">
      <dgm:prSet presAssocID="{205D9123-A7E2-48CE-9031-692388E7943E}" presName="childText" presStyleLbl="revTx" presStyleIdx="0" presStyleCnt="2">
        <dgm:presLayoutVars>
          <dgm:bulletEnabled val="1"/>
        </dgm:presLayoutVars>
      </dgm:prSet>
      <dgm:spPr/>
    </dgm:pt>
    <dgm:pt modelId="{31D815AC-891E-0940-84D0-686DE3EA9EBC}" type="pres">
      <dgm:prSet presAssocID="{A31F4BE3-4C5A-4BEA-AF3C-81E21D17AEDF}" presName="parentText" presStyleLbl="node1" presStyleIdx="1" presStyleCnt="2">
        <dgm:presLayoutVars>
          <dgm:chMax val="0"/>
          <dgm:bulletEnabled val="1"/>
        </dgm:presLayoutVars>
      </dgm:prSet>
      <dgm:spPr/>
    </dgm:pt>
    <dgm:pt modelId="{C62A6D21-D300-B746-AC86-BC62E85F15D2}" type="pres">
      <dgm:prSet presAssocID="{A31F4BE3-4C5A-4BEA-AF3C-81E21D17AEDF}" presName="childText" presStyleLbl="revTx" presStyleIdx="1" presStyleCnt="2">
        <dgm:presLayoutVars>
          <dgm:bulletEnabled val="1"/>
        </dgm:presLayoutVars>
      </dgm:prSet>
      <dgm:spPr/>
    </dgm:pt>
  </dgm:ptLst>
  <dgm:cxnLst>
    <dgm:cxn modelId="{1B8C5C1F-99B5-4691-9064-277B27775B4B}" srcId="{A31F4BE3-4C5A-4BEA-AF3C-81E21D17AEDF}" destId="{B7165E4E-FEB6-4C0E-B9EF-D8EF665DA922}" srcOrd="5" destOrd="0" parTransId="{15B45F95-75A9-4399-A54D-7EB6A57EFE51}" sibTransId="{5FA5F15A-FD3F-4874-BCBE-D38E6712B204}"/>
    <dgm:cxn modelId="{615D1929-E9C1-8A4D-9D91-283839B63A58}" type="presOf" srcId="{E9CE6DFB-3AB5-4692-9479-21CCE9E283E6}" destId="{C62A6D21-D300-B746-AC86-BC62E85F15D2}" srcOrd="0" destOrd="4" presId="urn:microsoft.com/office/officeart/2005/8/layout/vList2"/>
    <dgm:cxn modelId="{56672736-6987-9F49-8FD3-4F4BC402190B}" type="presOf" srcId="{A0651151-569F-4CB1-831B-D3B2C4D2A037}" destId="{C62A6D21-D300-B746-AC86-BC62E85F15D2}" srcOrd="0" destOrd="3" presId="urn:microsoft.com/office/officeart/2005/8/layout/vList2"/>
    <dgm:cxn modelId="{A00F243F-18EE-9949-8D2E-2FBF297BF7EE}" srcId="{A31F4BE3-4C5A-4BEA-AF3C-81E21D17AEDF}" destId="{ED51738C-CBB2-0447-A0C8-099073B225CE}" srcOrd="6" destOrd="0" parTransId="{A836FCBD-FF45-5947-B2BB-11BFD0191D75}" sibTransId="{BF85F5D7-2274-FB45-8E93-BF0F9B3909D5}"/>
    <dgm:cxn modelId="{235E1F40-4E8B-4F56-8808-5763A33D5BC3}" srcId="{A31F4BE3-4C5A-4BEA-AF3C-81E21D17AEDF}" destId="{A0651151-569F-4CB1-831B-D3B2C4D2A037}" srcOrd="3" destOrd="0" parTransId="{F41F6B5C-7C8E-43BC-BBA4-3E3D7F84D9C2}" sibTransId="{17FBE502-92A0-4F82-9978-3EA90FC4BD30}"/>
    <dgm:cxn modelId="{8E6A2250-E2D3-E944-AF94-DCA3F2AF2DFA}" type="presOf" srcId="{ED51738C-CBB2-0447-A0C8-099073B225CE}" destId="{C62A6D21-D300-B746-AC86-BC62E85F15D2}" srcOrd="0" destOrd="6" presId="urn:microsoft.com/office/officeart/2005/8/layout/vList2"/>
    <dgm:cxn modelId="{9C57A150-DA27-4910-A7FD-9BF0FCE2DDDA}" srcId="{A31F4BE3-4C5A-4BEA-AF3C-81E21D17AEDF}" destId="{0B8C4B9A-31F7-4F2F-B70B-3E370E44FF63}" srcOrd="1" destOrd="0" parTransId="{5C402753-719B-4DDB-9825-249583FCEF43}" sibTransId="{8566EF7A-DBF4-4BAB-A2E9-D47A9DB7D07F}"/>
    <dgm:cxn modelId="{40E48D56-C2A1-6E42-912F-09EB30433659}" type="presOf" srcId="{B7165E4E-FEB6-4C0E-B9EF-D8EF665DA922}" destId="{C62A6D21-D300-B746-AC86-BC62E85F15D2}" srcOrd="0" destOrd="5" presId="urn:microsoft.com/office/officeart/2005/8/layout/vList2"/>
    <dgm:cxn modelId="{CB0A2161-539D-49BA-8D2B-86FF82D7D402}" srcId="{205D9123-A7E2-48CE-9031-692388E7943E}" destId="{C7A6D10A-0A90-48D3-A850-0FBD57C070C1}" srcOrd="1" destOrd="0" parTransId="{74F7ADE1-0017-4E38-A429-CB0B4771816F}" sibTransId="{450B1420-5FBF-4C2C-91C5-0A6304CFE7D0}"/>
    <dgm:cxn modelId="{ED20F362-24C8-42A4-8C13-4755532FE229}" srcId="{459634B3-C3E6-4A0F-874B-63E22567D5EB}" destId="{A31F4BE3-4C5A-4BEA-AF3C-81E21D17AEDF}" srcOrd="1" destOrd="0" parTransId="{4D762304-EDB3-4458-BCAA-BAA361D16FF8}" sibTransId="{F70F0F57-FAED-4EF9-B641-1E218FD80259}"/>
    <dgm:cxn modelId="{BADAA880-D766-49D6-8E36-BEDDA9885E52}" srcId="{205D9123-A7E2-48CE-9031-692388E7943E}" destId="{7D17C594-A1ED-47A9-8F5A-1E9E4B6ED5AE}" srcOrd="3" destOrd="0" parTransId="{712AB035-9012-4684-8817-CAEFF2B2EBFE}" sibTransId="{2C0BEE8E-C730-4DED-9720-44A2530F88E8}"/>
    <dgm:cxn modelId="{78CADC80-4CEC-FA4C-8AE5-78A00CF1577F}" type="presOf" srcId="{7D17C594-A1ED-47A9-8F5A-1E9E4B6ED5AE}" destId="{1D111D49-7FB3-B644-B311-A4C76692EC4F}" srcOrd="0" destOrd="3" presId="urn:microsoft.com/office/officeart/2005/8/layout/vList2"/>
    <dgm:cxn modelId="{9B7E0D84-317E-40EE-B506-8A5F689E7DC2}" srcId="{459634B3-C3E6-4A0F-874B-63E22567D5EB}" destId="{205D9123-A7E2-48CE-9031-692388E7943E}" srcOrd="0" destOrd="0" parTransId="{ABB07D25-C684-41EA-B617-F298AD209936}" sibTransId="{C38B0245-C1A8-4A2C-88D2-70465067D1FA}"/>
    <dgm:cxn modelId="{ACF9A188-9530-4F5A-9322-5FC71759D9E8}" srcId="{A31F4BE3-4C5A-4BEA-AF3C-81E21D17AEDF}" destId="{8781E378-2202-48B8-A82D-8262CC35C699}" srcOrd="0" destOrd="0" parTransId="{D654FAEA-674D-4465-A004-AC97B32C0EE0}" sibTransId="{C0278A0F-8893-4CEA-8E7C-A745512F4274}"/>
    <dgm:cxn modelId="{44EE0C90-943F-3945-B077-56DCB45FE9F3}" type="presOf" srcId="{C7A6D10A-0A90-48D3-A850-0FBD57C070C1}" destId="{1D111D49-7FB3-B644-B311-A4C76692EC4F}" srcOrd="0" destOrd="1" presId="urn:microsoft.com/office/officeart/2005/8/layout/vList2"/>
    <dgm:cxn modelId="{04375990-F60E-BE44-A01A-9FB6201D7EB4}" type="presOf" srcId="{A31F4BE3-4C5A-4BEA-AF3C-81E21D17AEDF}" destId="{31D815AC-891E-0940-84D0-686DE3EA9EBC}" srcOrd="0" destOrd="0" presId="urn:microsoft.com/office/officeart/2005/8/layout/vList2"/>
    <dgm:cxn modelId="{7B7A6A9E-DFB0-41DB-BEDA-6D14EC6DA96A}" srcId="{205D9123-A7E2-48CE-9031-692388E7943E}" destId="{ED0D9F13-CB14-4EEA-AD1B-51E50E633A3F}" srcOrd="0" destOrd="0" parTransId="{BE9C54E3-1028-49BA-80A6-B5DFF8E12506}" sibTransId="{C90658E2-5750-447A-98CC-035BA665A389}"/>
    <dgm:cxn modelId="{84B47BA3-9346-D143-8F3A-F99F4F413B2E}" type="presOf" srcId="{D9605C91-0530-6D43-89BB-5BA4196AAB9B}" destId="{C62A6D21-D300-B746-AC86-BC62E85F15D2}" srcOrd="0" destOrd="7" presId="urn:microsoft.com/office/officeart/2005/8/layout/vList2"/>
    <dgm:cxn modelId="{5F2CFAA4-3FE8-48F8-A8E6-9836FDFDF52D}" srcId="{205D9123-A7E2-48CE-9031-692388E7943E}" destId="{1D85CE4E-202B-4BFF-9201-C4CAC47BA703}" srcOrd="2" destOrd="0" parTransId="{40DB18E0-D94B-42EB-B485-151079DD0C35}" sibTransId="{FA848847-EC6E-4CFC-BFA0-F0282F65C688}"/>
    <dgm:cxn modelId="{E9AC5FB3-70EF-6943-8CA0-53FE25FC7866}" type="presOf" srcId="{8781E378-2202-48B8-A82D-8262CC35C699}" destId="{C62A6D21-D300-B746-AC86-BC62E85F15D2}" srcOrd="0" destOrd="0" presId="urn:microsoft.com/office/officeart/2005/8/layout/vList2"/>
    <dgm:cxn modelId="{C9D6BBCE-4FAC-504F-8E78-E44B7DF86514}" type="presOf" srcId="{1D85CE4E-202B-4BFF-9201-C4CAC47BA703}" destId="{1D111D49-7FB3-B644-B311-A4C76692EC4F}" srcOrd="0" destOrd="2" presId="urn:microsoft.com/office/officeart/2005/8/layout/vList2"/>
    <dgm:cxn modelId="{C6FC29D4-0088-634C-93E6-400BED90A400}" type="presOf" srcId="{205D9123-A7E2-48CE-9031-692388E7943E}" destId="{7DE61CAA-F284-A844-A545-899015178C6D}" srcOrd="0" destOrd="0" presId="urn:microsoft.com/office/officeart/2005/8/layout/vList2"/>
    <dgm:cxn modelId="{506476E3-FF34-6D4D-9239-55E8002BA474}" type="presOf" srcId="{0B8C4B9A-31F7-4F2F-B70B-3E370E44FF63}" destId="{C62A6D21-D300-B746-AC86-BC62E85F15D2}" srcOrd="0" destOrd="1" presId="urn:microsoft.com/office/officeart/2005/8/layout/vList2"/>
    <dgm:cxn modelId="{EB4EA4E6-75B9-1F40-9664-C01F33B682DC}" type="presOf" srcId="{459634B3-C3E6-4A0F-874B-63E22567D5EB}" destId="{BDE737B1-DDE1-4E4A-BF49-0A3785D5D7BC}" srcOrd="0" destOrd="0" presId="urn:microsoft.com/office/officeart/2005/8/layout/vList2"/>
    <dgm:cxn modelId="{9E40C0EE-2A71-BA41-9E91-FEAB0CEEDED2}" type="presOf" srcId="{144ABCE9-55E0-4D0A-992F-5B6024D7FA86}" destId="{C62A6D21-D300-B746-AC86-BC62E85F15D2}" srcOrd="0" destOrd="2" presId="urn:microsoft.com/office/officeart/2005/8/layout/vList2"/>
    <dgm:cxn modelId="{84797AF5-4375-4175-9AC9-72AAEDA36F57}" srcId="{A31F4BE3-4C5A-4BEA-AF3C-81E21D17AEDF}" destId="{144ABCE9-55E0-4D0A-992F-5B6024D7FA86}" srcOrd="2" destOrd="0" parTransId="{22B488C4-310B-4731-A5CE-E6489DFD1513}" sibTransId="{BE7C3479-D426-4ED3-BB92-48026395C2CE}"/>
    <dgm:cxn modelId="{71B951F9-44EC-684D-9B8C-358F17DDE8B2}" type="presOf" srcId="{ED0D9F13-CB14-4EEA-AD1B-51E50E633A3F}" destId="{1D111D49-7FB3-B644-B311-A4C76692EC4F}" srcOrd="0" destOrd="0" presId="urn:microsoft.com/office/officeart/2005/8/layout/vList2"/>
    <dgm:cxn modelId="{2F78ABFD-20DC-4EB6-98DD-16A971D63120}" srcId="{A31F4BE3-4C5A-4BEA-AF3C-81E21D17AEDF}" destId="{E9CE6DFB-3AB5-4692-9479-21CCE9E283E6}" srcOrd="4" destOrd="0" parTransId="{D20F1E66-990B-480B-9456-50F92A337B1C}" sibTransId="{F9960DB4-9FF9-4FEA-A2E4-ED97BDE48E46}"/>
    <dgm:cxn modelId="{C23665FF-B089-7B40-87FD-3263439FE716}" srcId="{A31F4BE3-4C5A-4BEA-AF3C-81E21D17AEDF}" destId="{D9605C91-0530-6D43-89BB-5BA4196AAB9B}" srcOrd="7" destOrd="0" parTransId="{FFC0B862-8086-7C47-995C-E210A18C56B9}" sibTransId="{16D7C5AF-721C-9D4D-92F1-F92601917C11}"/>
    <dgm:cxn modelId="{284B5078-4894-CF44-8325-EF96E125A2B6}" type="presParOf" srcId="{BDE737B1-DDE1-4E4A-BF49-0A3785D5D7BC}" destId="{7DE61CAA-F284-A844-A545-899015178C6D}" srcOrd="0" destOrd="0" presId="urn:microsoft.com/office/officeart/2005/8/layout/vList2"/>
    <dgm:cxn modelId="{E0958DC8-985C-7648-A68B-AAE175959FF1}" type="presParOf" srcId="{BDE737B1-DDE1-4E4A-BF49-0A3785D5D7BC}" destId="{1D111D49-7FB3-B644-B311-A4C76692EC4F}" srcOrd="1" destOrd="0" presId="urn:microsoft.com/office/officeart/2005/8/layout/vList2"/>
    <dgm:cxn modelId="{AE797779-2FE3-6946-BD8A-DEEEA7A85301}" type="presParOf" srcId="{BDE737B1-DDE1-4E4A-BF49-0A3785D5D7BC}" destId="{31D815AC-891E-0940-84D0-686DE3EA9EBC}" srcOrd="2" destOrd="0" presId="urn:microsoft.com/office/officeart/2005/8/layout/vList2"/>
    <dgm:cxn modelId="{2CE1FABE-FE20-6745-A32B-8D18169E869C}" type="presParOf" srcId="{BDE737B1-DDE1-4E4A-BF49-0A3785D5D7BC}" destId="{C62A6D21-D300-B746-AC86-BC62E85F15D2}"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796CFE-0248-4C28-ACF5-1911E441C5F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6C479B9-9957-40F1-BDD3-045517F0A640}">
      <dgm:prSet/>
      <dgm:spPr/>
      <dgm:t>
        <a:bodyPr/>
        <a:lstStyle/>
        <a:p>
          <a:r>
            <a:rPr lang="en-US" b="0" i="0"/>
            <a:t>Tony Coder</a:t>
          </a:r>
          <a:endParaRPr lang="en-US"/>
        </a:p>
      </dgm:t>
    </dgm:pt>
    <dgm:pt modelId="{B97DEFB6-79D2-498F-B246-214CC69594B1}" type="parTrans" cxnId="{C5A04C5D-0A70-46A6-BE39-B5EEC07FF964}">
      <dgm:prSet/>
      <dgm:spPr/>
      <dgm:t>
        <a:bodyPr/>
        <a:lstStyle/>
        <a:p>
          <a:endParaRPr lang="en-US"/>
        </a:p>
      </dgm:t>
    </dgm:pt>
    <dgm:pt modelId="{0889D52A-854E-44A1-A9A1-B1C5CDD9B9C4}" type="sibTrans" cxnId="{C5A04C5D-0A70-46A6-BE39-B5EEC07FF964}">
      <dgm:prSet/>
      <dgm:spPr/>
      <dgm:t>
        <a:bodyPr/>
        <a:lstStyle/>
        <a:p>
          <a:endParaRPr lang="en-US"/>
        </a:p>
      </dgm:t>
    </dgm:pt>
    <dgm:pt modelId="{AAAC6903-324C-4740-8A04-6F46B2DC18FA}">
      <dgm:prSet/>
      <dgm:spPr/>
      <dgm:t>
        <a:bodyPr/>
        <a:lstStyle/>
        <a:p>
          <a:r>
            <a:rPr lang="en-US" b="0" i="0"/>
            <a:t>Ohio Suicide Prevention Foundation</a:t>
          </a:r>
          <a:endParaRPr lang="en-US"/>
        </a:p>
      </dgm:t>
    </dgm:pt>
    <dgm:pt modelId="{7DE85900-E875-4898-891A-4011F459AB6B}" type="parTrans" cxnId="{AC24B816-BE5F-45DA-97D7-F076FEDCB746}">
      <dgm:prSet/>
      <dgm:spPr/>
      <dgm:t>
        <a:bodyPr/>
        <a:lstStyle/>
        <a:p>
          <a:endParaRPr lang="en-US"/>
        </a:p>
      </dgm:t>
    </dgm:pt>
    <dgm:pt modelId="{47EDA83B-CBFA-48DC-A2E9-FFCF74CBBBBB}" type="sibTrans" cxnId="{AC24B816-BE5F-45DA-97D7-F076FEDCB746}">
      <dgm:prSet/>
      <dgm:spPr/>
      <dgm:t>
        <a:bodyPr/>
        <a:lstStyle/>
        <a:p>
          <a:endParaRPr lang="en-US"/>
        </a:p>
      </dgm:t>
    </dgm:pt>
    <dgm:pt modelId="{A5EF2D17-E857-458E-9D5B-6C3EE060FD0B}">
      <dgm:prSet/>
      <dgm:spPr/>
      <dgm:t>
        <a:bodyPr/>
        <a:lstStyle/>
        <a:p>
          <a:r>
            <a:rPr lang="en-US" b="0" i="0">
              <a:hlinkClick xmlns:r="http://schemas.openxmlformats.org/officeDocument/2006/relationships" r:id="rId1"/>
            </a:rPr>
            <a:t>tony.coder@ohiospf.org</a:t>
          </a:r>
          <a:endParaRPr lang="en-US"/>
        </a:p>
      </dgm:t>
    </dgm:pt>
    <dgm:pt modelId="{F1DD8768-75A6-4FFE-AE3D-D83A285EEA11}" type="parTrans" cxnId="{F70457CB-AC43-472A-BD70-6F577B93B05F}">
      <dgm:prSet/>
      <dgm:spPr/>
      <dgm:t>
        <a:bodyPr/>
        <a:lstStyle/>
        <a:p>
          <a:endParaRPr lang="en-US"/>
        </a:p>
      </dgm:t>
    </dgm:pt>
    <dgm:pt modelId="{D32DC267-B0F8-4F14-A787-D48346259E81}" type="sibTrans" cxnId="{F70457CB-AC43-472A-BD70-6F577B93B05F}">
      <dgm:prSet/>
      <dgm:spPr/>
      <dgm:t>
        <a:bodyPr/>
        <a:lstStyle/>
        <a:p>
          <a:endParaRPr lang="en-US"/>
        </a:p>
      </dgm:t>
    </dgm:pt>
    <dgm:pt modelId="{BC78EF56-C786-49F0-847C-FE3D89F0A857}">
      <dgm:prSet/>
      <dgm:spPr/>
      <dgm:t>
        <a:bodyPr/>
        <a:lstStyle/>
        <a:p>
          <a:r>
            <a:rPr lang="en-US" b="0" i="0"/>
            <a:t>614-429-1528</a:t>
          </a:r>
          <a:endParaRPr lang="en-US"/>
        </a:p>
      </dgm:t>
    </dgm:pt>
    <dgm:pt modelId="{58EB9A80-CB6D-4586-852D-8A2CBC4F975A}" type="parTrans" cxnId="{F890A652-EFEA-44FF-9EE9-D5E13E7B6491}">
      <dgm:prSet/>
      <dgm:spPr/>
      <dgm:t>
        <a:bodyPr/>
        <a:lstStyle/>
        <a:p>
          <a:endParaRPr lang="en-US"/>
        </a:p>
      </dgm:t>
    </dgm:pt>
    <dgm:pt modelId="{94643D75-A6D0-49E4-A9E0-2B750BA8EB6A}" type="sibTrans" cxnId="{F890A652-EFEA-44FF-9EE9-D5E13E7B6491}">
      <dgm:prSet/>
      <dgm:spPr/>
      <dgm:t>
        <a:bodyPr/>
        <a:lstStyle/>
        <a:p>
          <a:endParaRPr lang="en-US"/>
        </a:p>
      </dgm:t>
    </dgm:pt>
    <dgm:pt modelId="{D37B176A-2A50-D445-9DD1-AC61AFB3B5F6}" type="pres">
      <dgm:prSet presAssocID="{DC796CFE-0248-4C28-ACF5-1911E441C5F8}" presName="vert0" presStyleCnt="0">
        <dgm:presLayoutVars>
          <dgm:dir/>
          <dgm:animOne val="branch"/>
          <dgm:animLvl val="lvl"/>
        </dgm:presLayoutVars>
      </dgm:prSet>
      <dgm:spPr/>
    </dgm:pt>
    <dgm:pt modelId="{14DBC9D1-9A5E-CF47-87A5-2C791C7294A4}" type="pres">
      <dgm:prSet presAssocID="{B6C479B9-9957-40F1-BDD3-045517F0A640}" presName="thickLine" presStyleLbl="alignNode1" presStyleIdx="0" presStyleCnt="4"/>
      <dgm:spPr/>
    </dgm:pt>
    <dgm:pt modelId="{C758B467-F028-C54E-84FF-8525A47B0873}" type="pres">
      <dgm:prSet presAssocID="{B6C479B9-9957-40F1-BDD3-045517F0A640}" presName="horz1" presStyleCnt="0"/>
      <dgm:spPr/>
    </dgm:pt>
    <dgm:pt modelId="{88987CAC-BECA-9A47-ADC1-9E1138A0A581}" type="pres">
      <dgm:prSet presAssocID="{B6C479B9-9957-40F1-BDD3-045517F0A640}" presName="tx1" presStyleLbl="revTx" presStyleIdx="0" presStyleCnt="4"/>
      <dgm:spPr/>
    </dgm:pt>
    <dgm:pt modelId="{BC96A956-C07D-5A42-984A-406DEEB86B89}" type="pres">
      <dgm:prSet presAssocID="{B6C479B9-9957-40F1-BDD3-045517F0A640}" presName="vert1" presStyleCnt="0"/>
      <dgm:spPr/>
    </dgm:pt>
    <dgm:pt modelId="{414B1ACA-88A5-384D-8641-F8DB4AC9898E}" type="pres">
      <dgm:prSet presAssocID="{AAAC6903-324C-4740-8A04-6F46B2DC18FA}" presName="thickLine" presStyleLbl="alignNode1" presStyleIdx="1" presStyleCnt="4"/>
      <dgm:spPr/>
    </dgm:pt>
    <dgm:pt modelId="{5F39C946-FB3C-2845-9928-5556B6C496D4}" type="pres">
      <dgm:prSet presAssocID="{AAAC6903-324C-4740-8A04-6F46B2DC18FA}" presName="horz1" presStyleCnt="0"/>
      <dgm:spPr/>
    </dgm:pt>
    <dgm:pt modelId="{46862ED5-6FC6-FB4E-A686-B24689085B79}" type="pres">
      <dgm:prSet presAssocID="{AAAC6903-324C-4740-8A04-6F46B2DC18FA}" presName="tx1" presStyleLbl="revTx" presStyleIdx="1" presStyleCnt="4"/>
      <dgm:spPr/>
    </dgm:pt>
    <dgm:pt modelId="{163396D3-4EAD-7B43-9FCE-8CA1B740C965}" type="pres">
      <dgm:prSet presAssocID="{AAAC6903-324C-4740-8A04-6F46B2DC18FA}" presName="vert1" presStyleCnt="0"/>
      <dgm:spPr/>
    </dgm:pt>
    <dgm:pt modelId="{3F5AA551-D6A5-F14E-B335-13EB4D800A4C}" type="pres">
      <dgm:prSet presAssocID="{A5EF2D17-E857-458E-9D5B-6C3EE060FD0B}" presName="thickLine" presStyleLbl="alignNode1" presStyleIdx="2" presStyleCnt="4"/>
      <dgm:spPr/>
    </dgm:pt>
    <dgm:pt modelId="{4FA7F5E4-43E5-224B-90E2-EB1901656219}" type="pres">
      <dgm:prSet presAssocID="{A5EF2D17-E857-458E-9D5B-6C3EE060FD0B}" presName="horz1" presStyleCnt="0"/>
      <dgm:spPr/>
    </dgm:pt>
    <dgm:pt modelId="{9EEAF86D-A26E-C445-A78F-406ECEDE6F0F}" type="pres">
      <dgm:prSet presAssocID="{A5EF2D17-E857-458E-9D5B-6C3EE060FD0B}" presName="tx1" presStyleLbl="revTx" presStyleIdx="2" presStyleCnt="4"/>
      <dgm:spPr/>
    </dgm:pt>
    <dgm:pt modelId="{4A34E1FE-252B-7C40-81F9-9FB79B729B20}" type="pres">
      <dgm:prSet presAssocID="{A5EF2D17-E857-458E-9D5B-6C3EE060FD0B}" presName="vert1" presStyleCnt="0"/>
      <dgm:spPr/>
    </dgm:pt>
    <dgm:pt modelId="{308017DA-75CA-D140-8DDA-1F192C9D1045}" type="pres">
      <dgm:prSet presAssocID="{BC78EF56-C786-49F0-847C-FE3D89F0A857}" presName="thickLine" presStyleLbl="alignNode1" presStyleIdx="3" presStyleCnt="4"/>
      <dgm:spPr/>
    </dgm:pt>
    <dgm:pt modelId="{A611E784-5F33-334A-ADC5-4F0F78A0C787}" type="pres">
      <dgm:prSet presAssocID="{BC78EF56-C786-49F0-847C-FE3D89F0A857}" presName="horz1" presStyleCnt="0"/>
      <dgm:spPr/>
    </dgm:pt>
    <dgm:pt modelId="{A5AAFFCC-424F-B141-BDB7-7C823C8F5495}" type="pres">
      <dgm:prSet presAssocID="{BC78EF56-C786-49F0-847C-FE3D89F0A857}" presName="tx1" presStyleLbl="revTx" presStyleIdx="3" presStyleCnt="4"/>
      <dgm:spPr/>
    </dgm:pt>
    <dgm:pt modelId="{AF28AF46-C4EA-FB45-979F-B791D7E00680}" type="pres">
      <dgm:prSet presAssocID="{BC78EF56-C786-49F0-847C-FE3D89F0A857}" presName="vert1" presStyleCnt="0"/>
      <dgm:spPr/>
    </dgm:pt>
  </dgm:ptLst>
  <dgm:cxnLst>
    <dgm:cxn modelId="{AC24B816-BE5F-45DA-97D7-F076FEDCB746}" srcId="{DC796CFE-0248-4C28-ACF5-1911E441C5F8}" destId="{AAAC6903-324C-4740-8A04-6F46B2DC18FA}" srcOrd="1" destOrd="0" parTransId="{7DE85900-E875-4898-891A-4011F459AB6B}" sibTransId="{47EDA83B-CBFA-48DC-A2E9-FFCF74CBBBBB}"/>
    <dgm:cxn modelId="{F890A652-EFEA-44FF-9EE9-D5E13E7B6491}" srcId="{DC796CFE-0248-4C28-ACF5-1911E441C5F8}" destId="{BC78EF56-C786-49F0-847C-FE3D89F0A857}" srcOrd="3" destOrd="0" parTransId="{58EB9A80-CB6D-4586-852D-8A2CBC4F975A}" sibTransId="{94643D75-A6D0-49E4-A9E0-2B750BA8EB6A}"/>
    <dgm:cxn modelId="{C5A04C5D-0A70-46A6-BE39-B5EEC07FF964}" srcId="{DC796CFE-0248-4C28-ACF5-1911E441C5F8}" destId="{B6C479B9-9957-40F1-BDD3-045517F0A640}" srcOrd="0" destOrd="0" parTransId="{B97DEFB6-79D2-498F-B246-214CC69594B1}" sibTransId="{0889D52A-854E-44A1-A9A1-B1C5CDD9B9C4}"/>
    <dgm:cxn modelId="{632AE564-F28E-3A43-8066-600D71846A63}" type="presOf" srcId="{A5EF2D17-E857-458E-9D5B-6C3EE060FD0B}" destId="{9EEAF86D-A26E-C445-A78F-406ECEDE6F0F}" srcOrd="0" destOrd="0" presId="urn:microsoft.com/office/officeart/2008/layout/LinedList"/>
    <dgm:cxn modelId="{9C760A7B-0ACE-E34F-9796-BFB20C8CA463}" type="presOf" srcId="{BC78EF56-C786-49F0-847C-FE3D89F0A857}" destId="{A5AAFFCC-424F-B141-BDB7-7C823C8F5495}" srcOrd="0" destOrd="0" presId="urn:microsoft.com/office/officeart/2008/layout/LinedList"/>
    <dgm:cxn modelId="{1105AE84-4102-A547-9820-9F2BA06AF210}" type="presOf" srcId="{AAAC6903-324C-4740-8A04-6F46B2DC18FA}" destId="{46862ED5-6FC6-FB4E-A686-B24689085B79}" srcOrd="0" destOrd="0" presId="urn:microsoft.com/office/officeart/2008/layout/LinedList"/>
    <dgm:cxn modelId="{17B30E8E-4598-8349-B577-A69954F1FD58}" type="presOf" srcId="{DC796CFE-0248-4C28-ACF5-1911E441C5F8}" destId="{D37B176A-2A50-D445-9DD1-AC61AFB3B5F6}" srcOrd="0" destOrd="0" presId="urn:microsoft.com/office/officeart/2008/layout/LinedList"/>
    <dgm:cxn modelId="{F70457CB-AC43-472A-BD70-6F577B93B05F}" srcId="{DC796CFE-0248-4C28-ACF5-1911E441C5F8}" destId="{A5EF2D17-E857-458E-9D5B-6C3EE060FD0B}" srcOrd="2" destOrd="0" parTransId="{F1DD8768-75A6-4FFE-AE3D-D83A285EEA11}" sibTransId="{D32DC267-B0F8-4F14-A787-D48346259E81}"/>
    <dgm:cxn modelId="{C63296D8-CE85-0E4A-857F-7724EDCFA904}" type="presOf" srcId="{B6C479B9-9957-40F1-BDD3-045517F0A640}" destId="{88987CAC-BECA-9A47-ADC1-9E1138A0A581}" srcOrd="0" destOrd="0" presId="urn:microsoft.com/office/officeart/2008/layout/LinedList"/>
    <dgm:cxn modelId="{7B405D38-2F26-B44B-B638-1A48D1902E28}" type="presParOf" srcId="{D37B176A-2A50-D445-9DD1-AC61AFB3B5F6}" destId="{14DBC9D1-9A5E-CF47-87A5-2C791C7294A4}" srcOrd="0" destOrd="0" presId="urn:microsoft.com/office/officeart/2008/layout/LinedList"/>
    <dgm:cxn modelId="{2E6D2324-80D9-0542-8D40-A24FB20EC102}" type="presParOf" srcId="{D37B176A-2A50-D445-9DD1-AC61AFB3B5F6}" destId="{C758B467-F028-C54E-84FF-8525A47B0873}" srcOrd="1" destOrd="0" presId="urn:microsoft.com/office/officeart/2008/layout/LinedList"/>
    <dgm:cxn modelId="{1E303618-3C62-9F49-A3C6-E1F5B26DA881}" type="presParOf" srcId="{C758B467-F028-C54E-84FF-8525A47B0873}" destId="{88987CAC-BECA-9A47-ADC1-9E1138A0A581}" srcOrd="0" destOrd="0" presId="urn:microsoft.com/office/officeart/2008/layout/LinedList"/>
    <dgm:cxn modelId="{BE1903FB-4C30-6644-9A3E-A48D00AAC138}" type="presParOf" srcId="{C758B467-F028-C54E-84FF-8525A47B0873}" destId="{BC96A956-C07D-5A42-984A-406DEEB86B89}" srcOrd="1" destOrd="0" presId="urn:microsoft.com/office/officeart/2008/layout/LinedList"/>
    <dgm:cxn modelId="{D13BD3F1-ADFC-C843-8F39-85D16C214B37}" type="presParOf" srcId="{D37B176A-2A50-D445-9DD1-AC61AFB3B5F6}" destId="{414B1ACA-88A5-384D-8641-F8DB4AC9898E}" srcOrd="2" destOrd="0" presId="urn:microsoft.com/office/officeart/2008/layout/LinedList"/>
    <dgm:cxn modelId="{42BB68D8-8533-534E-A6C5-D25E37105A20}" type="presParOf" srcId="{D37B176A-2A50-D445-9DD1-AC61AFB3B5F6}" destId="{5F39C946-FB3C-2845-9928-5556B6C496D4}" srcOrd="3" destOrd="0" presId="urn:microsoft.com/office/officeart/2008/layout/LinedList"/>
    <dgm:cxn modelId="{7BF77FCC-4A95-6F49-B0DD-12D950A3225D}" type="presParOf" srcId="{5F39C946-FB3C-2845-9928-5556B6C496D4}" destId="{46862ED5-6FC6-FB4E-A686-B24689085B79}" srcOrd="0" destOrd="0" presId="urn:microsoft.com/office/officeart/2008/layout/LinedList"/>
    <dgm:cxn modelId="{2E223E68-7676-C647-8FCD-0868259D84E7}" type="presParOf" srcId="{5F39C946-FB3C-2845-9928-5556B6C496D4}" destId="{163396D3-4EAD-7B43-9FCE-8CA1B740C965}" srcOrd="1" destOrd="0" presId="urn:microsoft.com/office/officeart/2008/layout/LinedList"/>
    <dgm:cxn modelId="{BEB11086-0502-9D46-BF1C-F84864A8D0CB}" type="presParOf" srcId="{D37B176A-2A50-D445-9DD1-AC61AFB3B5F6}" destId="{3F5AA551-D6A5-F14E-B335-13EB4D800A4C}" srcOrd="4" destOrd="0" presId="urn:microsoft.com/office/officeart/2008/layout/LinedList"/>
    <dgm:cxn modelId="{E25832A0-A7DC-6C41-8965-11190CD88EA8}" type="presParOf" srcId="{D37B176A-2A50-D445-9DD1-AC61AFB3B5F6}" destId="{4FA7F5E4-43E5-224B-90E2-EB1901656219}" srcOrd="5" destOrd="0" presId="urn:microsoft.com/office/officeart/2008/layout/LinedList"/>
    <dgm:cxn modelId="{FCE4B483-A3CA-F648-B400-43EB90173B6A}" type="presParOf" srcId="{4FA7F5E4-43E5-224B-90E2-EB1901656219}" destId="{9EEAF86D-A26E-C445-A78F-406ECEDE6F0F}" srcOrd="0" destOrd="0" presId="urn:microsoft.com/office/officeart/2008/layout/LinedList"/>
    <dgm:cxn modelId="{5D1464C6-4324-8446-8CE2-745DC72E52A2}" type="presParOf" srcId="{4FA7F5E4-43E5-224B-90E2-EB1901656219}" destId="{4A34E1FE-252B-7C40-81F9-9FB79B729B20}" srcOrd="1" destOrd="0" presId="urn:microsoft.com/office/officeart/2008/layout/LinedList"/>
    <dgm:cxn modelId="{08ACEB50-222F-E742-A9B6-CA590F7C89A2}" type="presParOf" srcId="{D37B176A-2A50-D445-9DD1-AC61AFB3B5F6}" destId="{308017DA-75CA-D140-8DDA-1F192C9D1045}" srcOrd="6" destOrd="0" presId="urn:microsoft.com/office/officeart/2008/layout/LinedList"/>
    <dgm:cxn modelId="{CB6634ED-ACFD-5345-B2C4-B432B0C686A5}" type="presParOf" srcId="{D37B176A-2A50-D445-9DD1-AC61AFB3B5F6}" destId="{A611E784-5F33-334A-ADC5-4F0F78A0C787}" srcOrd="7" destOrd="0" presId="urn:microsoft.com/office/officeart/2008/layout/LinedList"/>
    <dgm:cxn modelId="{CEDD4D96-E4FA-9943-A239-07C12B832FDB}" type="presParOf" srcId="{A611E784-5F33-334A-ADC5-4F0F78A0C787}" destId="{A5AAFFCC-424F-B141-BDB7-7C823C8F5495}" srcOrd="0" destOrd="0" presId="urn:microsoft.com/office/officeart/2008/layout/LinedList"/>
    <dgm:cxn modelId="{9BFB2B46-DC2B-3348-9409-2121A86BD00E}" type="presParOf" srcId="{A611E784-5F33-334A-ADC5-4F0F78A0C787}" destId="{AF28AF46-C4EA-FB45-979F-B791D7E006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3EA4-1B81-2C4C-B4EA-8B59019351BB}">
      <dsp:nvSpPr>
        <dsp:cNvPr id="0" name=""/>
        <dsp:cNvSpPr/>
      </dsp:nvSpPr>
      <dsp:spPr>
        <a:xfrm>
          <a:off x="2819"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4D66FC-D11B-3D4B-8763-02AA29D7FECE}">
      <dsp:nvSpPr>
        <dsp:cNvPr id="0" name=""/>
        <dsp:cNvSpPr/>
      </dsp:nvSpPr>
      <dsp:spPr>
        <a:xfrm>
          <a:off x="226534"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This is not an easy subject for some – If you feel that you need to log off or step away at any time, my feelings will not be hurt.</a:t>
          </a:r>
        </a:p>
      </dsp:txBody>
      <dsp:txXfrm>
        <a:off x="263981" y="1215787"/>
        <a:ext cx="1938540" cy="1203636"/>
      </dsp:txXfrm>
    </dsp:sp>
    <dsp:sp modelId="{00D20892-E0FF-3F41-983E-201C378A5AE7}">
      <dsp:nvSpPr>
        <dsp:cNvPr id="0" name=""/>
        <dsp:cNvSpPr/>
      </dsp:nvSpPr>
      <dsp:spPr>
        <a:xfrm>
          <a:off x="2463684"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EF12762-7B4E-ED40-83C9-AB780842287F}">
      <dsp:nvSpPr>
        <dsp:cNvPr id="0" name=""/>
        <dsp:cNvSpPr/>
      </dsp:nvSpPr>
      <dsp:spPr>
        <a:xfrm>
          <a:off x="2687399"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Questions – I will do my best to answer questions but some are clinical or philosophical in nature and I can only give opinion to some (I will preface)</a:t>
          </a:r>
        </a:p>
      </dsp:txBody>
      <dsp:txXfrm>
        <a:off x="2724846" y="1215787"/>
        <a:ext cx="1938540" cy="1203636"/>
      </dsp:txXfrm>
    </dsp:sp>
    <dsp:sp modelId="{A6608BC9-3937-FF4C-97DC-EB280A15A9E4}">
      <dsp:nvSpPr>
        <dsp:cNvPr id="0" name=""/>
        <dsp:cNvSpPr/>
      </dsp:nvSpPr>
      <dsp:spPr>
        <a:xfrm>
          <a:off x="4924548"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A2883BD-AAAA-0343-99F2-5F800BF7B1A0}">
      <dsp:nvSpPr>
        <dsp:cNvPr id="0" name=""/>
        <dsp:cNvSpPr/>
      </dsp:nvSpPr>
      <dsp:spPr>
        <a:xfrm>
          <a:off x="5148263"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3. Assume good intentions – die by suicide vs. other expressions…</a:t>
          </a:r>
        </a:p>
      </dsp:txBody>
      <dsp:txXfrm>
        <a:off x="5185710" y="1215787"/>
        <a:ext cx="1938540" cy="1203636"/>
      </dsp:txXfrm>
    </dsp:sp>
    <dsp:sp modelId="{DFBB11A3-6D1C-9B4E-BFE9-4B43CB278D13}">
      <dsp:nvSpPr>
        <dsp:cNvPr id="0" name=""/>
        <dsp:cNvSpPr/>
      </dsp:nvSpPr>
      <dsp:spPr>
        <a:xfrm>
          <a:off x="7385413"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A480202-B047-694A-9DBF-115CFA46578B}">
      <dsp:nvSpPr>
        <dsp:cNvPr id="0" name=""/>
        <dsp:cNvSpPr/>
      </dsp:nvSpPr>
      <dsp:spPr>
        <a:xfrm>
          <a:off x="7609128"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4. If you or someone you know is having suicidal thoughts, please call or text</a:t>
          </a:r>
        </a:p>
        <a:p>
          <a:pPr marL="0" lvl="0" indent="0" algn="ctr" defTabSz="488950">
            <a:lnSpc>
              <a:spcPct val="90000"/>
            </a:lnSpc>
            <a:spcBef>
              <a:spcPct val="0"/>
            </a:spcBef>
            <a:spcAft>
              <a:spcPct val="35000"/>
            </a:spcAft>
            <a:buNone/>
          </a:pPr>
          <a:r>
            <a:rPr lang="en-US" sz="1100" kern="1200" dirty="0"/>
            <a:t>988</a:t>
          </a:r>
        </a:p>
      </dsp:txBody>
      <dsp:txXfrm>
        <a:off x="7646575" y="1215787"/>
        <a:ext cx="1938540" cy="1203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9E26-346D-014E-AD6B-26FAE0F12C4B}">
      <dsp:nvSpPr>
        <dsp:cNvPr id="0" name=""/>
        <dsp:cNvSpPr/>
      </dsp:nvSpPr>
      <dsp:spPr>
        <a:xfrm>
          <a:off x="3007" y="534639"/>
          <a:ext cx="2932733" cy="1173093"/>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30 suicide attempts each day and 228 suicidal ideations on average each day in our ER’s in Ohio (91% of ED’s reporting)</a:t>
          </a:r>
        </a:p>
      </dsp:txBody>
      <dsp:txXfrm>
        <a:off x="3007" y="534639"/>
        <a:ext cx="2932733" cy="1173093"/>
      </dsp:txXfrm>
    </dsp:sp>
    <dsp:sp modelId="{6D6155A2-2477-4C41-9FEF-3A2E920A8DF8}">
      <dsp:nvSpPr>
        <dsp:cNvPr id="0" name=""/>
        <dsp:cNvSpPr/>
      </dsp:nvSpPr>
      <dsp:spPr>
        <a:xfrm>
          <a:off x="3007" y="1707733"/>
          <a:ext cx="2932733" cy="84408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C897A-DAC5-F948-BE2D-42D15D749621}">
      <dsp:nvSpPr>
        <dsp:cNvPr id="0" name=""/>
        <dsp:cNvSpPr/>
      </dsp:nvSpPr>
      <dsp:spPr>
        <a:xfrm>
          <a:off x="3346324" y="534639"/>
          <a:ext cx="2932733" cy="1173093"/>
        </a:xfrm>
        <a:prstGeom prst="rect">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Suicide Attempts</a:t>
          </a:r>
        </a:p>
      </dsp:txBody>
      <dsp:txXfrm>
        <a:off x="3346324" y="534639"/>
        <a:ext cx="2932733" cy="1173093"/>
      </dsp:txXfrm>
    </dsp:sp>
    <dsp:sp modelId="{1E6D4B5D-4D6C-9D4A-9C66-D3AE7ACD407D}">
      <dsp:nvSpPr>
        <dsp:cNvPr id="0" name=""/>
        <dsp:cNvSpPr/>
      </dsp:nvSpPr>
      <dsp:spPr>
        <a:xfrm>
          <a:off x="3346324" y="1707733"/>
          <a:ext cx="2932733" cy="844087"/>
        </a:xfrm>
        <a:prstGeom prst="rect">
          <a:avLst/>
        </a:prstGeom>
        <a:solidFill>
          <a:schemeClr val="accent5">
            <a:tint val="40000"/>
            <a:alpha val="90000"/>
            <a:hueOff val="1415353"/>
            <a:satOff val="-13667"/>
            <a:lumOff val="-1607"/>
            <a:alphaOff val="0"/>
          </a:schemeClr>
        </a:solidFill>
        <a:ln w="19050" cap="rnd" cmpd="sng" algn="ctr">
          <a:solidFill>
            <a:schemeClr val="accent5">
              <a:tint val="40000"/>
              <a:alpha val="90000"/>
              <a:hueOff val="1415353"/>
              <a:satOff val="-13667"/>
              <a:lumOff val="-16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Highest numbers of attempts – 10-19 year old females</a:t>
          </a:r>
        </a:p>
      </dsp:txBody>
      <dsp:txXfrm>
        <a:off x="3346324" y="1707733"/>
        <a:ext cx="2932733" cy="844087"/>
      </dsp:txXfrm>
    </dsp:sp>
    <dsp:sp modelId="{19D4B81A-12B9-3A4E-8E0D-8ACAEEBA36DA}">
      <dsp:nvSpPr>
        <dsp:cNvPr id="0" name=""/>
        <dsp:cNvSpPr/>
      </dsp:nvSpPr>
      <dsp:spPr>
        <a:xfrm>
          <a:off x="6689641" y="534639"/>
          <a:ext cx="2932733" cy="1173093"/>
        </a:xfrm>
        <a:prstGeom prst="rect">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Suicide Ideation</a:t>
          </a:r>
        </a:p>
      </dsp:txBody>
      <dsp:txXfrm>
        <a:off x="6689641" y="534639"/>
        <a:ext cx="2932733" cy="1173093"/>
      </dsp:txXfrm>
    </dsp:sp>
    <dsp:sp modelId="{83861787-B0CC-2F47-BBBF-7B14E6F7EC05}">
      <dsp:nvSpPr>
        <dsp:cNvPr id="0" name=""/>
        <dsp:cNvSpPr/>
      </dsp:nvSpPr>
      <dsp:spPr>
        <a:xfrm>
          <a:off x="6689641" y="1707733"/>
          <a:ext cx="2932733" cy="844087"/>
        </a:xfrm>
        <a:prstGeom prst="rect">
          <a:avLst/>
        </a:prstGeom>
        <a:solidFill>
          <a:schemeClr val="accent5">
            <a:tint val="40000"/>
            <a:alpha val="90000"/>
            <a:hueOff val="2830706"/>
            <a:satOff val="-27334"/>
            <a:lumOff val="-3213"/>
            <a:alphaOff val="0"/>
          </a:schemeClr>
        </a:solidFill>
        <a:ln w="19050" cap="rnd" cmpd="sng" algn="ctr">
          <a:solidFill>
            <a:schemeClr val="accent5">
              <a:tint val="40000"/>
              <a:alpha val="90000"/>
              <a:hueOff val="2830706"/>
              <a:satOff val="-27334"/>
              <a:lumOff val="-3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Highest number – 10-19 year old white youth</a:t>
          </a:r>
        </a:p>
      </dsp:txBody>
      <dsp:txXfrm>
        <a:off x="6689641" y="1707733"/>
        <a:ext cx="2932733" cy="844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8D3A1-EB29-E646-BC8E-5BDB5B479B49}">
      <dsp:nvSpPr>
        <dsp:cNvPr id="0" name=""/>
        <dsp:cNvSpPr/>
      </dsp:nvSpPr>
      <dsp:spPr>
        <a:xfrm>
          <a:off x="2819" y="0"/>
          <a:ext cx="2237149" cy="308646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622300">
            <a:lnSpc>
              <a:spcPct val="90000"/>
            </a:lnSpc>
            <a:spcBef>
              <a:spcPct val="0"/>
            </a:spcBef>
            <a:spcAft>
              <a:spcPct val="35000"/>
            </a:spcAft>
            <a:buNone/>
          </a:pPr>
          <a:r>
            <a:rPr lang="en-US" sz="1400" b="1" i="0" kern="1200"/>
            <a:t>Strengthen Public Knowledge</a:t>
          </a:r>
          <a:endParaRPr lang="en-US" sz="1400" kern="1200"/>
        </a:p>
        <a:p>
          <a:pPr marL="57150" lvl="1" indent="-57150" algn="l" defTabSz="488950">
            <a:lnSpc>
              <a:spcPct val="90000"/>
            </a:lnSpc>
            <a:spcBef>
              <a:spcPct val="0"/>
            </a:spcBef>
            <a:spcAft>
              <a:spcPct val="15000"/>
            </a:spcAft>
            <a:buChar char="•"/>
          </a:pPr>
          <a:r>
            <a:rPr lang="en-US" sz="1100" b="0" i="0" kern="1200"/>
            <a:t>Gatekeeper Training and Resources to all sectors of community</a:t>
          </a:r>
          <a:endParaRPr lang="en-US" sz="1100" kern="1200"/>
        </a:p>
      </dsp:txBody>
      <dsp:txXfrm>
        <a:off x="2819" y="1172855"/>
        <a:ext cx="2237149" cy="1851876"/>
      </dsp:txXfrm>
    </dsp:sp>
    <dsp:sp modelId="{AD53F077-944E-0E44-BF3C-98B71DCC6DCA}">
      <dsp:nvSpPr>
        <dsp:cNvPr id="0" name=""/>
        <dsp:cNvSpPr/>
      </dsp:nvSpPr>
      <dsp:spPr>
        <a:xfrm>
          <a:off x="658425" y="308646"/>
          <a:ext cx="925938" cy="925938"/>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94025" y="444246"/>
        <a:ext cx="654738" cy="654738"/>
      </dsp:txXfrm>
    </dsp:sp>
    <dsp:sp modelId="{19660D14-ED6B-704F-A1E1-A23FF3D0CB5D}">
      <dsp:nvSpPr>
        <dsp:cNvPr id="0" name=""/>
        <dsp:cNvSpPr/>
      </dsp:nvSpPr>
      <dsp:spPr>
        <a:xfrm>
          <a:off x="2819" y="3086389"/>
          <a:ext cx="2237149"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C0FD0-EA12-B145-AFED-66098D56CF65}">
      <dsp:nvSpPr>
        <dsp:cNvPr id="0" name=""/>
        <dsp:cNvSpPr/>
      </dsp:nvSpPr>
      <dsp:spPr>
        <a:xfrm>
          <a:off x="2463684" y="0"/>
          <a:ext cx="2237149" cy="3086461"/>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622300">
            <a:lnSpc>
              <a:spcPct val="90000"/>
            </a:lnSpc>
            <a:spcBef>
              <a:spcPct val="0"/>
            </a:spcBef>
            <a:spcAft>
              <a:spcPct val="35000"/>
            </a:spcAft>
            <a:buNone/>
          </a:pPr>
          <a:r>
            <a:rPr lang="en-US" sz="1400" b="1" i="0" kern="1200"/>
            <a:t>Reduce and Address Stigma</a:t>
          </a:r>
          <a:endParaRPr lang="en-US" sz="1400" kern="1200"/>
        </a:p>
        <a:p>
          <a:pPr marL="57150" lvl="1" indent="-57150" algn="l" defTabSz="488950">
            <a:lnSpc>
              <a:spcPct val="90000"/>
            </a:lnSpc>
            <a:spcBef>
              <a:spcPct val="0"/>
            </a:spcBef>
            <a:spcAft>
              <a:spcPct val="15000"/>
            </a:spcAft>
            <a:buChar char="•"/>
          </a:pPr>
          <a:r>
            <a:rPr lang="en-US" sz="1100" b="0" i="0" kern="1200"/>
            <a:t>Standardize Use of Non-Stigmatizing Language</a:t>
          </a:r>
          <a:endParaRPr lang="en-US" sz="1100" kern="1200"/>
        </a:p>
        <a:p>
          <a:pPr marL="57150" lvl="1" indent="-57150" algn="l" defTabSz="488950">
            <a:lnSpc>
              <a:spcPct val="90000"/>
            </a:lnSpc>
            <a:spcBef>
              <a:spcPct val="0"/>
            </a:spcBef>
            <a:spcAft>
              <a:spcPct val="15000"/>
            </a:spcAft>
            <a:buChar char="•"/>
          </a:pPr>
          <a:r>
            <a:rPr lang="en-US" sz="1100" b="0" i="0" kern="1200"/>
            <a:t>Awareness Among Immigrants</a:t>
          </a:r>
          <a:endParaRPr lang="en-US" sz="1100" kern="1200"/>
        </a:p>
      </dsp:txBody>
      <dsp:txXfrm>
        <a:off x="2463684" y="1172855"/>
        <a:ext cx="2237149" cy="1851876"/>
      </dsp:txXfrm>
    </dsp:sp>
    <dsp:sp modelId="{7AF8B1CF-CB6F-5240-B62A-846F310983E9}">
      <dsp:nvSpPr>
        <dsp:cNvPr id="0" name=""/>
        <dsp:cNvSpPr/>
      </dsp:nvSpPr>
      <dsp:spPr>
        <a:xfrm>
          <a:off x="3119290" y="308646"/>
          <a:ext cx="925938" cy="925938"/>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254890" y="444246"/>
        <a:ext cx="654738" cy="654738"/>
      </dsp:txXfrm>
    </dsp:sp>
    <dsp:sp modelId="{0B5B278D-00BE-5B4E-99AB-BC0009E960A0}">
      <dsp:nvSpPr>
        <dsp:cNvPr id="0" name=""/>
        <dsp:cNvSpPr/>
      </dsp:nvSpPr>
      <dsp:spPr>
        <a:xfrm>
          <a:off x="2463684" y="3086389"/>
          <a:ext cx="2237149"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6A3B1-9BAF-064A-9112-AE0D52ECB169}">
      <dsp:nvSpPr>
        <dsp:cNvPr id="0" name=""/>
        <dsp:cNvSpPr/>
      </dsp:nvSpPr>
      <dsp:spPr>
        <a:xfrm>
          <a:off x="4924548" y="0"/>
          <a:ext cx="2237149" cy="3086461"/>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622300">
            <a:lnSpc>
              <a:spcPct val="90000"/>
            </a:lnSpc>
            <a:spcBef>
              <a:spcPct val="0"/>
            </a:spcBef>
            <a:spcAft>
              <a:spcPct val="35000"/>
            </a:spcAft>
            <a:buNone/>
          </a:pPr>
          <a:r>
            <a:rPr lang="en-US" sz="1400" b="1" i="0" kern="1200"/>
            <a:t>Expand and Sustain Suicide Prevention Coalition Capacity</a:t>
          </a:r>
          <a:endParaRPr lang="en-US" sz="1400" kern="1200"/>
        </a:p>
        <a:p>
          <a:pPr marL="57150" lvl="1" indent="-57150" algn="l" defTabSz="488950">
            <a:lnSpc>
              <a:spcPct val="90000"/>
            </a:lnSpc>
            <a:spcBef>
              <a:spcPct val="0"/>
            </a:spcBef>
            <a:spcAft>
              <a:spcPct val="15000"/>
            </a:spcAft>
            <a:buChar char="•"/>
          </a:pPr>
          <a:r>
            <a:rPr lang="en-US" sz="1100" b="0" i="0" kern="1200"/>
            <a:t>Veterans, Faith-Based Communities, Healthcare</a:t>
          </a:r>
          <a:endParaRPr lang="en-US" sz="1100" kern="1200"/>
        </a:p>
      </dsp:txBody>
      <dsp:txXfrm>
        <a:off x="4924548" y="1172855"/>
        <a:ext cx="2237149" cy="1851876"/>
      </dsp:txXfrm>
    </dsp:sp>
    <dsp:sp modelId="{D2323221-0DAD-4A44-A1B0-151F21611A91}">
      <dsp:nvSpPr>
        <dsp:cNvPr id="0" name=""/>
        <dsp:cNvSpPr/>
      </dsp:nvSpPr>
      <dsp:spPr>
        <a:xfrm>
          <a:off x="5580154" y="308646"/>
          <a:ext cx="925938" cy="925938"/>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715754" y="444246"/>
        <a:ext cx="654738" cy="654738"/>
      </dsp:txXfrm>
    </dsp:sp>
    <dsp:sp modelId="{C9B4CEFF-7387-B24A-93CA-9145704D0A4B}">
      <dsp:nvSpPr>
        <dsp:cNvPr id="0" name=""/>
        <dsp:cNvSpPr/>
      </dsp:nvSpPr>
      <dsp:spPr>
        <a:xfrm>
          <a:off x="4924548" y="3086389"/>
          <a:ext cx="2237149"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EAA76-1334-0D4A-83F8-6E40D32EB2BE}">
      <dsp:nvSpPr>
        <dsp:cNvPr id="0" name=""/>
        <dsp:cNvSpPr/>
      </dsp:nvSpPr>
      <dsp:spPr>
        <a:xfrm>
          <a:off x="7385413" y="0"/>
          <a:ext cx="2237149" cy="3086461"/>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622300">
            <a:lnSpc>
              <a:spcPct val="90000"/>
            </a:lnSpc>
            <a:spcBef>
              <a:spcPct val="0"/>
            </a:spcBef>
            <a:spcAft>
              <a:spcPct val="35000"/>
            </a:spcAft>
            <a:buNone/>
          </a:pPr>
          <a:r>
            <a:rPr lang="en-US" sz="1400" b="1" i="0" kern="1200"/>
            <a:t>Increase Safe Storage of Lethal Means</a:t>
          </a:r>
          <a:endParaRPr lang="en-US" sz="1400" kern="1200"/>
        </a:p>
        <a:p>
          <a:pPr marL="57150" lvl="1" indent="-57150" algn="l" defTabSz="488950">
            <a:lnSpc>
              <a:spcPct val="90000"/>
            </a:lnSpc>
            <a:spcBef>
              <a:spcPct val="0"/>
            </a:spcBef>
            <a:spcAft>
              <a:spcPct val="15000"/>
            </a:spcAft>
            <a:buChar char="•"/>
          </a:pPr>
          <a:r>
            <a:rPr lang="en-US" sz="1100" b="0" i="0" kern="1200"/>
            <a:t>Retailers, Veterans, Pediatricians, and Public Safety</a:t>
          </a:r>
          <a:endParaRPr lang="en-US" sz="1100" kern="1200"/>
        </a:p>
      </dsp:txBody>
      <dsp:txXfrm>
        <a:off x="7385413" y="1172855"/>
        <a:ext cx="2237149" cy="1851876"/>
      </dsp:txXfrm>
    </dsp:sp>
    <dsp:sp modelId="{06305A94-3F4B-804A-80E1-065C573F164E}">
      <dsp:nvSpPr>
        <dsp:cNvPr id="0" name=""/>
        <dsp:cNvSpPr/>
      </dsp:nvSpPr>
      <dsp:spPr>
        <a:xfrm>
          <a:off x="8041019" y="308646"/>
          <a:ext cx="925938" cy="925938"/>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8176619" y="444246"/>
        <a:ext cx="654738" cy="654738"/>
      </dsp:txXfrm>
    </dsp:sp>
    <dsp:sp modelId="{634968EC-E598-164B-9F8D-3DA4A4ABCA3B}">
      <dsp:nvSpPr>
        <dsp:cNvPr id="0" name=""/>
        <dsp:cNvSpPr/>
      </dsp:nvSpPr>
      <dsp:spPr>
        <a:xfrm>
          <a:off x="7385413" y="3086389"/>
          <a:ext cx="2237149"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69034-D10B-EE44-89AB-715828A36AFF}">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Integrate Suicide Prevention Best Practices for High-Risk Populations</a:t>
          </a:r>
          <a:endParaRPr lang="en-US" sz="2300" kern="1200"/>
        </a:p>
      </dsp:txBody>
      <dsp:txXfrm>
        <a:off x="0" y="3166653"/>
        <a:ext cx="6391275" cy="1121940"/>
      </dsp:txXfrm>
    </dsp:sp>
    <dsp:sp modelId="{5A7F0032-2DE3-554D-9541-AA895D83C78E}">
      <dsp:nvSpPr>
        <dsp:cNvPr id="0" name=""/>
        <dsp:cNvSpPr/>
      </dsp:nvSpPr>
      <dsp:spPr>
        <a:xfrm>
          <a:off x="0" y="4247040"/>
          <a:ext cx="1597818" cy="95572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Black Youth and Young Adults</a:t>
          </a:r>
        </a:p>
      </dsp:txBody>
      <dsp:txXfrm>
        <a:off x="0" y="4247040"/>
        <a:ext cx="1597818" cy="955727"/>
      </dsp:txXfrm>
    </dsp:sp>
    <dsp:sp modelId="{726A6C70-E54D-614A-8C11-769C66C3102F}">
      <dsp:nvSpPr>
        <dsp:cNvPr id="0" name=""/>
        <dsp:cNvSpPr/>
      </dsp:nvSpPr>
      <dsp:spPr>
        <a:xfrm>
          <a:off x="1597818" y="4247040"/>
          <a:ext cx="1597818" cy="95572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LGBTQ+</a:t>
          </a:r>
        </a:p>
      </dsp:txBody>
      <dsp:txXfrm>
        <a:off x="1597818" y="4247040"/>
        <a:ext cx="1597818" cy="955727"/>
      </dsp:txXfrm>
    </dsp:sp>
    <dsp:sp modelId="{0E85B768-BB01-D941-BCC6-C11F23D58C08}">
      <dsp:nvSpPr>
        <dsp:cNvPr id="0" name=""/>
        <dsp:cNvSpPr/>
      </dsp:nvSpPr>
      <dsp:spPr>
        <a:xfrm>
          <a:off x="3195637" y="4247040"/>
          <a:ext cx="1597818" cy="95572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Males</a:t>
          </a:r>
        </a:p>
      </dsp:txBody>
      <dsp:txXfrm>
        <a:off x="3195637" y="4247040"/>
        <a:ext cx="1597818" cy="955727"/>
      </dsp:txXfrm>
    </dsp:sp>
    <dsp:sp modelId="{EDA1FBB9-0CE6-B542-BCDF-98AB81CEF334}">
      <dsp:nvSpPr>
        <dsp:cNvPr id="0" name=""/>
        <dsp:cNvSpPr/>
      </dsp:nvSpPr>
      <dsp:spPr>
        <a:xfrm>
          <a:off x="4793456" y="4247040"/>
          <a:ext cx="1597818" cy="95572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Older Adults</a:t>
          </a:r>
        </a:p>
      </dsp:txBody>
      <dsp:txXfrm>
        <a:off x="4793456" y="4247040"/>
        <a:ext cx="1597818" cy="955727"/>
      </dsp:txXfrm>
    </dsp:sp>
    <dsp:sp modelId="{A48DB050-35DE-554C-A5D2-8DD0C2E1739D}">
      <dsp:nvSpPr>
        <dsp:cNvPr id="0" name=""/>
        <dsp:cNvSpPr/>
      </dsp:nvSpPr>
      <dsp:spPr>
        <a:xfrm rot="10800000">
          <a:off x="0" y="2365"/>
          <a:ext cx="6391275" cy="319545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Increase Integration of Suicide Prevention Best Practices into Systems and Institutions</a:t>
          </a:r>
          <a:endParaRPr lang="en-US" sz="2300" kern="1200"/>
        </a:p>
      </dsp:txBody>
      <dsp:txXfrm rot="-10800000">
        <a:off x="0" y="2365"/>
        <a:ext cx="6391275" cy="1121603"/>
      </dsp:txXfrm>
    </dsp:sp>
    <dsp:sp modelId="{8E1EC7DD-6014-B749-A829-636416192A9B}">
      <dsp:nvSpPr>
        <dsp:cNvPr id="0" name=""/>
        <dsp:cNvSpPr/>
      </dsp:nvSpPr>
      <dsp:spPr>
        <a:xfrm>
          <a:off x="0" y="1123969"/>
          <a:ext cx="6391275" cy="955440"/>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Employers, Schools, Healthcare Systems</a:t>
          </a:r>
        </a:p>
      </dsp:txBody>
      <dsp:txXfrm>
        <a:off x="0" y="1123969"/>
        <a:ext cx="6391275" cy="955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A2401-2805-2F43-B382-3F47C7D9DEAD}">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Increase Screening and Risk Assessment</a:t>
          </a:r>
          <a:endParaRPr lang="en-US" sz="2400" kern="1200"/>
        </a:p>
      </dsp:txBody>
      <dsp:txXfrm>
        <a:off x="601586" y="580"/>
        <a:ext cx="2631940" cy="1579164"/>
      </dsp:txXfrm>
    </dsp:sp>
    <dsp:sp modelId="{27BDB56D-833A-2144-A8AA-302999A43A1F}">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Improve Care Transitions and Coordination</a:t>
          </a:r>
          <a:endParaRPr lang="en-US" sz="2400" kern="1200"/>
        </a:p>
      </dsp:txBody>
      <dsp:txXfrm>
        <a:off x="3496721" y="580"/>
        <a:ext cx="2631940" cy="1579164"/>
      </dsp:txXfrm>
    </dsp:sp>
    <dsp:sp modelId="{F3ECF68B-DAD8-3A42-A591-9A2EABE51459}">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Improve Access to Effective Treatment and Care</a:t>
          </a:r>
          <a:endParaRPr lang="en-US" sz="2400" kern="1200"/>
        </a:p>
      </dsp:txBody>
      <dsp:txXfrm>
        <a:off x="6391855" y="580"/>
        <a:ext cx="2631940" cy="1579164"/>
      </dsp:txXfrm>
    </dsp:sp>
    <dsp:sp modelId="{0FBBDF67-60AD-AD4B-B1F1-0516924C2CC3}">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Improve Access to Postvention Services</a:t>
          </a:r>
          <a:endParaRPr lang="en-US" sz="2400" kern="1200"/>
        </a:p>
      </dsp:txBody>
      <dsp:txXfrm>
        <a:off x="601586" y="1842938"/>
        <a:ext cx="2631940" cy="1579164"/>
      </dsp:txXfrm>
    </dsp:sp>
    <dsp:sp modelId="{B7E60B39-3E23-A54B-85EF-2EBEE0E75040}">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Healthcare Payment and Payor Policies</a:t>
          </a:r>
          <a:endParaRPr lang="en-US" sz="2400" kern="1200"/>
        </a:p>
      </dsp:txBody>
      <dsp:txXfrm>
        <a:off x="3496721" y="1842938"/>
        <a:ext cx="2631940" cy="1579164"/>
      </dsp:txXfrm>
    </dsp:sp>
    <dsp:sp modelId="{FF6DDD71-4F71-DB49-A82C-1AA80EFC4AC2}">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Strengthen Ohio’s Suicide Mortality Review Board Process</a:t>
          </a:r>
          <a:endParaRPr lang="en-US" sz="2400" kern="1200"/>
        </a:p>
      </dsp:txBody>
      <dsp:txXfrm>
        <a:off x="6391855" y="1842938"/>
        <a:ext cx="2631940" cy="1579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A58C4-AB30-4D15-852E-68D2DB8F2369}">
      <dsp:nvSpPr>
        <dsp:cNvPr id="0" name=""/>
        <dsp:cNvSpPr/>
      </dsp:nvSpPr>
      <dsp:spPr>
        <a:xfrm>
          <a:off x="566941" y="203841"/>
          <a:ext cx="1749937" cy="17499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613F9-B0DD-4890-91BA-0ECF238AA676}">
      <dsp:nvSpPr>
        <dsp:cNvPr id="0" name=""/>
        <dsp:cNvSpPr/>
      </dsp:nvSpPr>
      <dsp:spPr>
        <a:xfrm>
          <a:off x="939879" y="5767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F332DD-AB07-4DB2-8891-889C1BB08460}">
      <dsp:nvSpPr>
        <dsp:cNvPr id="0" name=""/>
        <dsp:cNvSpPr/>
      </dsp:nvSpPr>
      <dsp:spPr>
        <a:xfrm>
          <a:off x="7535"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a:t>Improve Data Collection and Reporting</a:t>
          </a:r>
          <a:endParaRPr lang="en-US" sz="1600" kern="1200"/>
        </a:p>
      </dsp:txBody>
      <dsp:txXfrm>
        <a:off x="7535" y="2498841"/>
        <a:ext cx="2868750" cy="720000"/>
      </dsp:txXfrm>
    </dsp:sp>
    <dsp:sp modelId="{147B4B13-EAF2-4055-A1F9-7750D69E4E69}">
      <dsp:nvSpPr>
        <dsp:cNvPr id="0" name=""/>
        <dsp:cNvSpPr/>
      </dsp:nvSpPr>
      <dsp:spPr>
        <a:xfrm>
          <a:off x="3937722" y="203841"/>
          <a:ext cx="1749937" cy="17499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A3024-4133-4924-9C52-1D0A0D397D07}">
      <dsp:nvSpPr>
        <dsp:cNvPr id="0" name=""/>
        <dsp:cNvSpPr/>
      </dsp:nvSpPr>
      <dsp:spPr>
        <a:xfrm>
          <a:off x="4310660" y="5767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123C5C-44E3-4F20-BB8D-27ED6A2D45EA}">
      <dsp:nvSpPr>
        <dsp:cNvPr id="0" name=""/>
        <dsp:cNvSpPr/>
      </dsp:nvSpPr>
      <dsp:spPr>
        <a:xfrm>
          <a:off x="3378316"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a:t>Increase Data Collection Related to Risk and Protective Factors</a:t>
          </a:r>
          <a:endParaRPr lang="en-US" sz="1600" kern="1200"/>
        </a:p>
      </dsp:txBody>
      <dsp:txXfrm>
        <a:off x="3378316" y="2498841"/>
        <a:ext cx="2868750" cy="720000"/>
      </dsp:txXfrm>
    </dsp:sp>
    <dsp:sp modelId="{6A3FB4E9-F5A7-438E-BCCE-0A3E070313B4}">
      <dsp:nvSpPr>
        <dsp:cNvPr id="0" name=""/>
        <dsp:cNvSpPr/>
      </dsp:nvSpPr>
      <dsp:spPr>
        <a:xfrm>
          <a:off x="7308504" y="203841"/>
          <a:ext cx="1749937" cy="17499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F75BF-0F0E-498F-AACC-418263966501}">
      <dsp:nvSpPr>
        <dsp:cNvPr id="0" name=""/>
        <dsp:cNvSpPr/>
      </dsp:nvSpPr>
      <dsp:spPr>
        <a:xfrm>
          <a:off x="7681441" y="5767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120DE7-A06A-4995-9413-0C45DBE890B0}">
      <dsp:nvSpPr>
        <dsp:cNvPr id="0" name=""/>
        <dsp:cNvSpPr/>
      </dsp:nvSpPr>
      <dsp:spPr>
        <a:xfrm>
          <a:off x="6749097"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a:t>Support Increased Quality Improvement</a:t>
          </a:r>
          <a:endParaRPr lang="en-US" sz="1600" kern="1200"/>
        </a:p>
      </dsp:txBody>
      <dsp:txXfrm>
        <a:off x="6749097" y="2498841"/>
        <a:ext cx="2868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61CAA-F284-A844-A545-899015178C6D}">
      <dsp:nvSpPr>
        <dsp:cNvPr id="0" name=""/>
        <dsp:cNvSpPr/>
      </dsp:nvSpPr>
      <dsp:spPr>
        <a:xfrm>
          <a:off x="0" y="120173"/>
          <a:ext cx="42275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Training</a:t>
          </a:r>
        </a:p>
      </dsp:txBody>
      <dsp:txXfrm>
        <a:off x="22246" y="142419"/>
        <a:ext cx="4183020" cy="411223"/>
      </dsp:txXfrm>
    </dsp:sp>
    <dsp:sp modelId="{1D111D49-7FB3-B644-B311-A4C76692EC4F}">
      <dsp:nvSpPr>
        <dsp:cNvPr id="0" name=""/>
        <dsp:cNvSpPr/>
      </dsp:nvSpPr>
      <dsp:spPr>
        <a:xfrm>
          <a:off x="0" y="575888"/>
          <a:ext cx="4227512"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2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QPR – General Public</a:t>
          </a:r>
        </a:p>
        <a:p>
          <a:pPr marL="114300" lvl="1" indent="-114300" algn="l" defTabSz="666750">
            <a:lnSpc>
              <a:spcPct val="90000"/>
            </a:lnSpc>
            <a:spcBef>
              <a:spcPct val="0"/>
            </a:spcBef>
            <a:spcAft>
              <a:spcPct val="20000"/>
            </a:spcAft>
            <a:buChar char="•"/>
          </a:pPr>
          <a:r>
            <a:rPr lang="en-US" sz="1500" kern="1200"/>
            <a:t>CAMS – Clinicians </a:t>
          </a:r>
        </a:p>
        <a:p>
          <a:pPr marL="114300" lvl="1" indent="-114300" algn="l" defTabSz="666750">
            <a:lnSpc>
              <a:spcPct val="90000"/>
            </a:lnSpc>
            <a:spcBef>
              <a:spcPct val="0"/>
            </a:spcBef>
            <a:spcAft>
              <a:spcPct val="20000"/>
            </a:spcAft>
            <a:buChar char="•"/>
          </a:pPr>
          <a:r>
            <a:rPr lang="en-US" sz="1500" kern="1200" dirty="0"/>
            <a:t>AMSR – Clinicians</a:t>
          </a:r>
        </a:p>
        <a:p>
          <a:pPr marL="114300" lvl="1" indent="-114300" algn="l" defTabSz="666750">
            <a:lnSpc>
              <a:spcPct val="90000"/>
            </a:lnSpc>
            <a:spcBef>
              <a:spcPct val="0"/>
            </a:spcBef>
            <a:spcAft>
              <a:spcPct val="20000"/>
            </a:spcAft>
            <a:buChar char="•"/>
          </a:pPr>
          <a:r>
            <a:rPr lang="en-US" sz="1500" kern="1200"/>
            <a:t>Vital Cog– Workplace </a:t>
          </a:r>
        </a:p>
      </dsp:txBody>
      <dsp:txXfrm>
        <a:off x="0" y="575888"/>
        <a:ext cx="4227512" cy="1042245"/>
      </dsp:txXfrm>
    </dsp:sp>
    <dsp:sp modelId="{31D815AC-891E-0940-84D0-686DE3EA9EBC}">
      <dsp:nvSpPr>
        <dsp:cNvPr id="0" name=""/>
        <dsp:cNvSpPr/>
      </dsp:nvSpPr>
      <dsp:spPr>
        <a:xfrm>
          <a:off x="0" y="1618133"/>
          <a:ext cx="4227512" cy="455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Resources</a:t>
          </a:r>
        </a:p>
      </dsp:txBody>
      <dsp:txXfrm>
        <a:off x="22246" y="1640379"/>
        <a:ext cx="4183020" cy="411223"/>
      </dsp:txXfrm>
    </dsp:sp>
    <dsp:sp modelId="{C62A6D21-D300-B746-AC86-BC62E85F15D2}">
      <dsp:nvSpPr>
        <dsp:cNvPr id="0" name=""/>
        <dsp:cNvSpPr/>
      </dsp:nvSpPr>
      <dsp:spPr>
        <a:xfrm>
          <a:off x="0" y="2073848"/>
          <a:ext cx="4227512" cy="228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2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Sources of Strength – Schools </a:t>
          </a:r>
        </a:p>
        <a:p>
          <a:pPr marL="114300" lvl="1" indent="-114300" algn="l" defTabSz="666750">
            <a:lnSpc>
              <a:spcPct val="90000"/>
            </a:lnSpc>
            <a:spcBef>
              <a:spcPct val="0"/>
            </a:spcBef>
            <a:spcAft>
              <a:spcPct val="20000"/>
            </a:spcAft>
            <a:buChar char="•"/>
          </a:pPr>
          <a:r>
            <a:rPr lang="en-US" sz="1500" kern="1200" dirty="0"/>
            <a:t>Life Is Better With You Here – African-American youth</a:t>
          </a:r>
        </a:p>
        <a:p>
          <a:pPr marL="114300" lvl="1" indent="-114300" algn="l" defTabSz="666750">
            <a:lnSpc>
              <a:spcPct val="90000"/>
            </a:lnSpc>
            <a:spcBef>
              <a:spcPct val="0"/>
            </a:spcBef>
            <a:spcAft>
              <a:spcPct val="20000"/>
            </a:spcAft>
            <a:buChar char="•"/>
          </a:pPr>
          <a:r>
            <a:rPr lang="en-US" sz="1500" kern="1200" dirty="0" err="1"/>
            <a:t>LifeSide</a:t>
          </a:r>
          <a:r>
            <a:rPr lang="en-US" sz="1500" kern="1200" dirty="0"/>
            <a:t> Ohio – Firearm owners</a:t>
          </a:r>
        </a:p>
        <a:p>
          <a:pPr marL="114300" lvl="1" indent="-114300" algn="l" defTabSz="666750">
            <a:lnSpc>
              <a:spcPct val="90000"/>
            </a:lnSpc>
            <a:spcBef>
              <a:spcPct val="0"/>
            </a:spcBef>
            <a:spcAft>
              <a:spcPct val="20000"/>
            </a:spcAft>
            <a:buChar char="•"/>
          </a:pPr>
          <a:r>
            <a:rPr lang="en-US" sz="1500" kern="1200"/>
            <a:t>Man Therapy – Middle-age men</a:t>
          </a:r>
        </a:p>
        <a:p>
          <a:pPr marL="114300" lvl="1" indent="-114300" algn="l" defTabSz="666750">
            <a:lnSpc>
              <a:spcPct val="90000"/>
            </a:lnSpc>
            <a:spcBef>
              <a:spcPct val="0"/>
            </a:spcBef>
            <a:spcAft>
              <a:spcPct val="20000"/>
            </a:spcAft>
            <a:buChar char="•"/>
          </a:pPr>
          <a:r>
            <a:rPr lang="en-US" sz="1500" kern="1200"/>
            <a:t>Suicide Prevention Curriculum - Colleges</a:t>
          </a:r>
        </a:p>
        <a:p>
          <a:pPr marL="114300" lvl="1" indent="-114300" algn="l" defTabSz="666750">
            <a:lnSpc>
              <a:spcPct val="90000"/>
            </a:lnSpc>
            <a:spcBef>
              <a:spcPct val="0"/>
            </a:spcBef>
            <a:spcAft>
              <a:spcPct val="20000"/>
            </a:spcAft>
            <a:buChar char="•"/>
          </a:pPr>
          <a:r>
            <a:rPr lang="en-US" sz="1500" kern="1200" dirty="0"/>
            <a:t>Be Present Ohio – Youth</a:t>
          </a:r>
        </a:p>
        <a:p>
          <a:pPr marL="114300" lvl="1" indent="-114300" algn="l" defTabSz="666750">
            <a:lnSpc>
              <a:spcPct val="90000"/>
            </a:lnSpc>
            <a:spcBef>
              <a:spcPct val="0"/>
            </a:spcBef>
            <a:spcAft>
              <a:spcPct val="20000"/>
            </a:spcAft>
            <a:buChar char="•"/>
          </a:pPr>
          <a:r>
            <a:rPr lang="en-US" sz="1500" kern="1200" dirty="0"/>
            <a:t>BPO:XP – Youth game-</a:t>
          </a:r>
          <a:r>
            <a:rPr lang="en-US" sz="1500" kern="1200" dirty="0" err="1"/>
            <a:t>ification</a:t>
          </a:r>
          <a:endParaRPr lang="en-US" sz="1500" kern="1200" dirty="0"/>
        </a:p>
        <a:p>
          <a:pPr marL="114300" lvl="1" indent="-114300" algn="l" defTabSz="666750">
            <a:lnSpc>
              <a:spcPct val="90000"/>
            </a:lnSpc>
            <a:spcBef>
              <a:spcPct val="0"/>
            </a:spcBef>
            <a:spcAft>
              <a:spcPct val="20000"/>
            </a:spcAft>
            <a:buChar char="•"/>
          </a:pPr>
          <a:r>
            <a:rPr lang="en-US" sz="1500" kern="1200" dirty="0"/>
            <a:t>Scarlet and Grit adaptation (Pilot)</a:t>
          </a:r>
        </a:p>
      </dsp:txBody>
      <dsp:txXfrm>
        <a:off x="0" y="2073848"/>
        <a:ext cx="4227512" cy="2281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BC9D1-9A5E-CF47-87A5-2C791C7294A4}">
      <dsp:nvSpPr>
        <dsp:cNvPr id="0" name=""/>
        <dsp:cNvSpPr/>
      </dsp:nvSpPr>
      <dsp:spPr>
        <a:xfrm>
          <a:off x="0" y="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87CAC-BECA-9A47-ADC1-9E1138A0A581}">
      <dsp:nvSpPr>
        <dsp:cNvPr id="0" name=""/>
        <dsp:cNvSpPr/>
      </dsp:nvSpPr>
      <dsp:spPr>
        <a:xfrm>
          <a:off x="0" y="0"/>
          <a:ext cx="8825659"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a:t>Tony Coder</a:t>
          </a:r>
          <a:endParaRPr lang="en-US" sz="3800" kern="1200"/>
        </a:p>
      </dsp:txBody>
      <dsp:txXfrm>
        <a:off x="0" y="0"/>
        <a:ext cx="8825659" cy="854074"/>
      </dsp:txXfrm>
    </dsp:sp>
    <dsp:sp modelId="{414B1ACA-88A5-384D-8641-F8DB4AC9898E}">
      <dsp:nvSpPr>
        <dsp:cNvPr id="0" name=""/>
        <dsp:cNvSpPr/>
      </dsp:nvSpPr>
      <dsp:spPr>
        <a:xfrm>
          <a:off x="0" y="854075"/>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62ED5-6FC6-FB4E-A686-B24689085B79}">
      <dsp:nvSpPr>
        <dsp:cNvPr id="0" name=""/>
        <dsp:cNvSpPr/>
      </dsp:nvSpPr>
      <dsp:spPr>
        <a:xfrm>
          <a:off x="0" y="854074"/>
          <a:ext cx="8825659"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a:t>Ohio Suicide Prevention Foundation</a:t>
          </a:r>
          <a:endParaRPr lang="en-US" sz="3800" kern="1200"/>
        </a:p>
      </dsp:txBody>
      <dsp:txXfrm>
        <a:off x="0" y="854074"/>
        <a:ext cx="8825659" cy="854074"/>
      </dsp:txXfrm>
    </dsp:sp>
    <dsp:sp modelId="{3F5AA551-D6A5-F14E-B335-13EB4D800A4C}">
      <dsp:nvSpPr>
        <dsp:cNvPr id="0" name=""/>
        <dsp:cNvSpPr/>
      </dsp:nvSpPr>
      <dsp:spPr>
        <a:xfrm>
          <a:off x="0" y="170815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AF86D-A26E-C445-A78F-406ECEDE6F0F}">
      <dsp:nvSpPr>
        <dsp:cNvPr id="0" name=""/>
        <dsp:cNvSpPr/>
      </dsp:nvSpPr>
      <dsp:spPr>
        <a:xfrm>
          <a:off x="0" y="1708149"/>
          <a:ext cx="8825659"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a:hlinkClick xmlns:r="http://schemas.openxmlformats.org/officeDocument/2006/relationships" r:id="rId1"/>
            </a:rPr>
            <a:t>tony.coder@ohiospf.org</a:t>
          </a:r>
          <a:endParaRPr lang="en-US" sz="3800" kern="1200"/>
        </a:p>
      </dsp:txBody>
      <dsp:txXfrm>
        <a:off x="0" y="1708149"/>
        <a:ext cx="8825659" cy="854074"/>
      </dsp:txXfrm>
    </dsp:sp>
    <dsp:sp modelId="{308017DA-75CA-D140-8DDA-1F192C9D1045}">
      <dsp:nvSpPr>
        <dsp:cNvPr id="0" name=""/>
        <dsp:cNvSpPr/>
      </dsp:nvSpPr>
      <dsp:spPr>
        <a:xfrm>
          <a:off x="0" y="2562224"/>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AFFCC-424F-B141-BDB7-7C823C8F5495}">
      <dsp:nvSpPr>
        <dsp:cNvPr id="0" name=""/>
        <dsp:cNvSpPr/>
      </dsp:nvSpPr>
      <dsp:spPr>
        <a:xfrm>
          <a:off x="0" y="2562224"/>
          <a:ext cx="8825659"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i="0" kern="1200"/>
            <a:t>614-429-1528</a:t>
          </a:r>
          <a:endParaRPr lang="en-US" sz="3800" kern="1200"/>
        </a:p>
      </dsp:txBody>
      <dsp:txXfrm>
        <a:off x="0" y="2562224"/>
        <a:ext cx="8825659" cy="854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0.10861</cdr:x>
      <cdr:y>0.28764</cdr:y>
    </cdr:from>
    <cdr:to>
      <cdr:x>0.20665</cdr:x>
      <cdr:y>0.35971</cdr:y>
    </cdr:to>
    <cdr:sp macro="" textlink="">
      <cdr:nvSpPr>
        <cdr:cNvPr id="2" name="TextBox 1">
          <a:extLst xmlns:a="http://schemas.openxmlformats.org/drawingml/2006/main">
            <a:ext uri="{FF2B5EF4-FFF2-40B4-BE49-F238E27FC236}">
              <a16:creationId xmlns:a16="http://schemas.microsoft.com/office/drawing/2014/main" id="{30844530-55DA-63EC-5C4B-6FC8ECF66E6B}"/>
            </a:ext>
          </a:extLst>
        </cdr:cNvPr>
        <cdr:cNvSpPr txBox="1"/>
      </cdr:nvSpPr>
      <cdr:spPr>
        <a:xfrm xmlns:a="http://schemas.openxmlformats.org/drawingml/2006/main">
          <a:off x="641178" y="972268"/>
          <a:ext cx="578821" cy="243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t>1809</a:t>
          </a:r>
        </a:p>
      </cdr:txBody>
    </cdr:sp>
  </cdr:relSizeAnchor>
  <cdr:relSizeAnchor xmlns:cdr="http://schemas.openxmlformats.org/drawingml/2006/chartDrawing">
    <cdr:from>
      <cdr:x>0.26252</cdr:x>
      <cdr:y>0.60423</cdr:y>
    </cdr:from>
    <cdr:to>
      <cdr:x>0.36663</cdr:x>
      <cdr:y>0.68073</cdr:y>
    </cdr:to>
    <cdr:sp macro="" textlink="">
      <cdr:nvSpPr>
        <cdr:cNvPr id="3" name="TextBox 1">
          <a:extLst xmlns:a="http://schemas.openxmlformats.org/drawingml/2006/main">
            <a:ext uri="{FF2B5EF4-FFF2-40B4-BE49-F238E27FC236}">
              <a16:creationId xmlns:a16="http://schemas.microsoft.com/office/drawing/2014/main" id="{B899AA9D-0FA3-EDF7-A39D-AF96F35B439B}"/>
            </a:ext>
          </a:extLst>
        </cdr:cNvPr>
        <cdr:cNvSpPr txBox="1"/>
      </cdr:nvSpPr>
      <cdr:spPr>
        <a:xfrm xmlns:a="http://schemas.openxmlformats.org/drawingml/2006/main">
          <a:off x="1549815" y="2042398"/>
          <a:ext cx="614597" cy="258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1642</a:t>
          </a:r>
        </a:p>
      </cdr:txBody>
    </cdr:sp>
  </cdr:relSizeAnchor>
  <cdr:relSizeAnchor xmlns:cdr="http://schemas.openxmlformats.org/drawingml/2006/chartDrawing">
    <cdr:from>
      <cdr:x>0.41621</cdr:x>
      <cdr:y>0.4235</cdr:y>
    </cdr:from>
    <cdr:to>
      <cdr:x>0.52031</cdr:x>
      <cdr:y>0.5</cdr:y>
    </cdr:to>
    <cdr:sp macro="" textlink="">
      <cdr:nvSpPr>
        <cdr:cNvPr id="4" name="TextBox 1">
          <a:extLst xmlns:a="http://schemas.openxmlformats.org/drawingml/2006/main">
            <a:ext uri="{FF2B5EF4-FFF2-40B4-BE49-F238E27FC236}">
              <a16:creationId xmlns:a16="http://schemas.microsoft.com/office/drawing/2014/main" id="{4780DB88-D0A6-4C11-C857-E81260A362D7}"/>
            </a:ext>
          </a:extLst>
        </cdr:cNvPr>
        <cdr:cNvSpPr txBox="1"/>
      </cdr:nvSpPr>
      <cdr:spPr>
        <a:xfrm xmlns:a="http://schemas.openxmlformats.org/drawingml/2006/main">
          <a:off x="2457121" y="1431491"/>
          <a:ext cx="614597" cy="258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1766</a:t>
          </a:r>
        </a:p>
      </cdr:txBody>
    </cdr:sp>
  </cdr:relSizeAnchor>
  <cdr:relSizeAnchor xmlns:cdr="http://schemas.openxmlformats.org/drawingml/2006/chartDrawing">
    <cdr:from>
      <cdr:x>0.55551</cdr:x>
      <cdr:y>0.35761</cdr:y>
    </cdr:from>
    <cdr:to>
      <cdr:x>0.65962</cdr:x>
      <cdr:y>0.43411</cdr:y>
    </cdr:to>
    <cdr:sp macro="" textlink="">
      <cdr:nvSpPr>
        <cdr:cNvPr id="5" name="TextBox 1">
          <a:extLst xmlns:a="http://schemas.openxmlformats.org/drawingml/2006/main">
            <a:ext uri="{FF2B5EF4-FFF2-40B4-BE49-F238E27FC236}">
              <a16:creationId xmlns:a16="http://schemas.microsoft.com/office/drawing/2014/main" id="{4780DB88-D0A6-4C11-C857-E81260A362D7}"/>
            </a:ext>
          </a:extLst>
        </cdr:cNvPr>
        <cdr:cNvSpPr txBox="1"/>
      </cdr:nvSpPr>
      <cdr:spPr>
        <a:xfrm xmlns:a="http://schemas.openxmlformats.org/drawingml/2006/main">
          <a:off x="3279513" y="1208779"/>
          <a:ext cx="614597" cy="258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1797</a:t>
          </a:r>
        </a:p>
      </cdr:txBody>
    </cdr:sp>
  </cdr:relSizeAnchor>
  <cdr:relSizeAnchor xmlns:cdr="http://schemas.openxmlformats.org/drawingml/2006/chartDrawing">
    <cdr:from>
      <cdr:x>0.70532</cdr:x>
      <cdr:y>0.38865</cdr:y>
    </cdr:from>
    <cdr:to>
      <cdr:x>0.80943</cdr:x>
      <cdr:y>0.46515</cdr:y>
    </cdr:to>
    <cdr:sp macro="" textlink="">
      <cdr:nvSpPr>
        <cdr:cNvPr id="6" name="TextBox 1">
          <a:extLst xmlns:a="http://schemas.openxmlformats.org/drawingml/2006/main">
            <a:ext uri="{FF2B5EF4-FFF2-40B4-BE49-F238E27FC236}">
              <a16:creationId xmlns:a16="http://schemas.microsoft.com/office/drawing/2014/main" id="{4780DB88-D0A6-4C11-C857-E81260A362D7}"/>
            </a:ext>
          </a:extLst>
        </cdr:cNvPr>
        <cdr:cNvSpPr txBox="1"/>
      </cdr:nvSpPr>
      <cdr:spPr>
        <a:xfrm xmlns:a="http://schemas.openxmlformats.org/drawingml/2006/main">
          <a:off x="4163933" y="1313709"/>
          <a:ext cx="614597" cy="258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1777</a:t>
          </a:r>
        </a:p>
      </cdr:txBody>
    </cdr:sp>
  </cdr:relSizeAnchor>
  <cdr:relSizeAnchor xmlns:cdr="http://schemas.openxmlformats.org/drawingml/2006/chartDrawing">
    <cdr:from>
      <cdr:x>0.85259</cdr:x>
      <cdr:y>0.32213</cdr:y>
    </cdr:from>
    <cdr:to>
      <cdr:x>0.9567</cdr:x>
      <cdr:y>0.39863</cdr:y>
    </cdr:to>
    <cdr:sp macro="" textlink="">
      <cdr:nvSpPr>
        <cdr:cNvPr id="7" name="TextBox 1">
          <a:extLst xmlns:a="http://schemas.openxmlformats.org/drawingml/2006/main">
            <a:ext uri="{FF2B5EF4-FFF2-40B4-BE49-F238E27FC236}">
              <a16:creationId xmlns:a16="http://schemas.microsoft.com/office/drawing/2014/main" id="{8A5C14A2-A371-9573-6B63-BA70A1293256}"/>
            </a:ext>
          </a:extLst>
        </cdr:cNvPr>
        <cdr:cNvSpPr txBox="1"/>
      </cdr:nvSpPr>
      <cdr:spPr>
        <a:xfrm xmlns:a="http://schemas.openxmlformats.org/drawingml/2006/main">
          <a:off x="5033362" y="1088857"/>
          <a:ext cx="614597" cy="2585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1833</a:t>
          </a:r>
        </a:p>
      </cdr:txBody>
    </cdr:sp>
  </cdr:relSizeAnchor>
</c:userShapes>
</file>

<file path=ppt/drawings/drawing2.xml><?xml version="1.0" encoding="utf-8"?>
<c:userShapes xmlns:c="http://schemas.openxmlformats.org/drawingml/2006/chart">
  <cdr:relSizeAnchor xmlns:cdr="http://schemas.openxmlformats.org/drawingml/2006/chartDrawing">
    <cdr:from>
      <cdr:x>0.10376</cdr:x>
      <cdr:y>0.32495</cdr:y>
    </cdr:from>
    <cdr:to>
      <cdr:x>0.16945</cdr:x>
      <cdr:y>0.44897</cdr:y>
    </cdr:to>
    <cdr:sp macro="" textlink="">
      <cdr:nvSpPr>
        <cdr:cNvPr id="2" name="TextBox 1">
          <a:extLst xmlns:a="http://schemas.openxmlformats.org/drawingml/2006/main">
            <a:ext uri="{FF2B5EF4-FFF2-40B4-BE49-F238E27FC236}">
              <a16:creationId xmlns:a16="http://schemas.microsoft.com/office/drawing/2014/main" id="{EDF73B9B-900B-5BCD-3B18-94430BA8F8C1}"/>
            </a:ext>
          </a:extLst>
        </cdr:cNvPr>
        <cdr:cNvSpPr txBox="1"/>
      </cdr:nvSpPr>
      <cdr:spPr>
        <a:xfrm xmlns:a="http://schemas.openxmlformats.org/drawingml/2006/main">
          <a:off x="500572" y="922867"/>
          <a:ext cx="316907" cy="352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kern="1200" dirty="0"/>
            <a:t>5</a:t>
          </a:r>
        </a:p>
      </cdr:txBody>
    </cdr:sp>
  </cdr:relSizeAnchor>
  <cdr:relSizeAnchor xmlns:cdr="http://schemas.openxmlformats.org/drawingml/2006/chartDrawing">
    <cdr:from>
      <cdr:x>0.26317</cdr:x>
      <cdr:y>0.32495</cdr:y>
    </cdr:from>
    <cdr:to>
      <cdr:x>0.3076</cdr:x>
      <cdr:y>0.53389</cdr:y>
    </cdr:to>
    <cdr:sp macro="" textlink="">
      <cdr:nvSpPr>
        <cdr:cNvPr id="4" name="TextBox 1">
          <a:extLst xmlns:a="http://schemas.openxmlformats.org/drawingml/2006/main">
            <a:ext uri="{FF2B5EF4-FFF2-40B4-BE49-F238E27FC236}">
              <a16:creationId xmlns:a16="http://schemas.microsoft.com/office/drawing/2014/main" id="{305D0CD7-BB0E-0D15-F748-9EB567334363}"/>
            </a:ext>
          </a:extLst>
        </cdr:cNvPr>
        <cdr:cNvSpPr txBox="1"/>
      </cdr:nvSpPr>
      <cdr:spPr>
        <a:xfrm xmlns:a="http://schemas.openxmlformats.org/drawingml/2006/main">
          <a:off x="1269635" y="922868"/>
          <a:ext cx="214348" cy="5934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5</a:t>
          </a:r>
        </a:p>
      </cdr:txBody>
    </cdr:sp>
  </cdr:relSizeAnchor>
  <cdr:relSizeAnchor xmlns:cdr="http://schemas.openxmlformats.org/drawingml/2006/chartDrawing">
    <cdr:from>
      <cdr:x>0.41488</cdr:x>
      <cdr:y>0.32495</cdr:y>
    </cdr:from>
    <cdr:to>
      <cdr:x>0.4721</cdr:x>
      <cdr:y>0.5</cdr:y>
    </cdr:to>
    <cdr:sp macro="" textlink="">
      <cdr:nvSpPr>
        <cdr:cNvPr id="5" name="TextBox 1">
          <a:extLst xmlns:a="http://schemas.openxmlformats.org/drawingml/2006/main">
            <a:ext uri="{FF2B5EF4-FFF2-40B4-BE49-F238E27FC236}">
              <a16:creationId xmlns:a16="http://schemas.microsoft.com/office/drawing/2014/main" id="{305D0CD7-BB0E-0D15-F748-9EB567334363}"/>
            </a:ext>
          </a:extLst>
        </cdr:cNvPr>
        <cdr:cNvSpPr txBox="1"/>
      </cdr:nvSpPr>
      <cdr:spPr>
        <a:xfrm xmlns:a="http://schemas.openxmlformats.org/drawingml/2006/main">
          <a:off x="2001567" y="922867"/>
          <a:ext cx="276045" cy="4971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5</a:t>
          </a:r>
        </a:p>
      </cdr:txBody>
    </cdr:sp>
  </cdr:relSizeAnchor>
  <cdr:relSizeAnchor xmlns:cdr="http://schemas.openxmlformats.org/drawingml/2006/chartDrawing">
    <cdr:from>
      <cdr:x>0.56866</cdr:x>
      <cdr:y>0.13788</cdr:y>
    </cdr:from>
    <cdr:to>
      <cdr:x>0.62588</cdr:x>
      <cdr:y>0.35884</cdr:y>
    </cdr:to>
    <cdr:sp macro="" textlink="">
      <cdr:nvSpPr>
        <cdr:cNvPr id="6" name="TextBox 1">
          <a:extLst xmlns:a="http://schemas.openxmlformats.org/drawingml/2006/main">
            <a:ext uri="{FF2B5EF4-FFF2-40B4-BE49-F238E27FC236}">
              <a16:creationId xmlns:a16="http://schemas.microsoft.com/office/drawing/2014/main" id="{305D0CD7-BB0E-0D15-F748-9EB567334363}"/>
            </a:ext>
          </a:extLst>
        </cdr:cNvPr>
        <cdr:cNvSpPr txBox="1"/>
      </cdr:nvSpPr>
      <cdr:spPr>
        <a:xfrm xmlns:a="http://schemas.openxmlformats.org/drawingml/2006/main">
          <a:off x="2743440" y="391573"/>
          <a:ext cx="276046" cy="627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kern="1200" dirty="0"/>
            <a:t>7</a:t>
          </a:r>
          <a:endParaRPr lang="en-US" sz="1100" kern="1200" dirty="0"/>
        </a:p>
      </cdr:txBody>
    </cdr:sp>
  </cdr:relSizeAnchor>
  <cdr:relSizeAnchor xmlns:cdr="http://schemas.openxmlformats.org/drawingml/2006/chartDrawing">
    <cdr:from>
      <cdr:x>0.72243</cdr:x>
      <cdr:y>0</cdr:y>
    </cdr:from>
    <cdr:to>
      <cdr:x>0.77607</cdr:x>
      <cdr:y>0.32495</cdr:y>
    </cdr:to>
    <cdr:sp macro="" textlink="">
      <cdr:nvSpPr>
        <cdr:cNvPr id="7" name="TextBox 1">
          <a:extLst xmlns:a="http://schemas.openxmlformats.org/drawingml/2006/main">
            <a:ext uri="{FF2B5EF4-FFF2-40B4-BE49-F238E27FC236}">
              <a16:creationId xmlns:a16="http://schemas.microsoft.com/office/drawing/2014/main" id="{305D0CD7-BB0E-0D15-F748-9EB567334363}"/>
            </a:ext>
          </a:extLst>
        </cdr:cNvPr>
        <cdr:cNvSpPr txBox="1"/>
      </cdr:nvSpPr>
      <cdr:spPr>
        <a:xfrm xmlns:a="http://schemas.openxmlformats.org/drawingml/2006/main">
          <a:off x="3485311" y="0"/>
          <a:ext cx="258794" cy="922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kern="1200" dirty="0"/>
            <a:t>8</a:t>
          </a:r>
          <a:endParaRPr lang="en-US" sz="1100"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0.70856</cdr:x>
      <cdr:y>0.72106</cdr:y>
    </cdr:from>
    <cdr:to>
      <cdr:x>0.78008</cdr:x>
      <cdr:y>0.83649</cdr:y>
    </cdr:to>
    <cdr:sp macro="" textlink="">
      <cdr:nvSpPr>
        <cdr:cNvPr id="2" name="TextBox 1">
          <a:extLst xmlns:a="http://schemas.openxmlformats.org/drawingml/2006/main">
            <a:ext uri="{FF2B5EF4-FFF2-40B4-BE49-F238E27FC236}">
              <a16:creationId xmlns:a16="http://schemas.microsoft.com/office/drawing/2014/main" id="{E7591D69-61FB-D47A-AE7E-45C151CFF666}"/>
            </a:ext>
          </a:extLst>
        </cdr:cNvPr>
        <cdr:cNvSpPr txBox="1"/>
      </cdr:nvSpPr>
      <cdr:spPr>
        <a:xfrm xmlns:a="http://schemas.openxmlformats.org/drawingml/2006/main">
          <a:off x="3418366" y="2047845"/>
          <a:ext cx="345057" cy="3278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kern="1200" dirty="0"/>
            <a:t>1</a:t>
          </a:r>
          <a:endParaRPr lang="en-US" sz="1100" kern="1200" dirty="0"/>
        </a:p>
      </cdr:txBody>
    </cdr:sp>
  </cdr:relSizeAnchor>
  <cdr:relSizeAnchor xmlns:cdr="http://schemas.openxmlformats.org/drawingml/2006/chartDrawing">
    <cdr:from>
      <cdr:x>0.27207</cdr:x>
      <cdr:y>0.53274</cdr:y>
    </cdr:from>
    <cdr:to>
      <cdr:x>0.32233</cdr:x>
      <cdr:y>0.67213</cdr:y>
    </cdr:to>
    <cdr:sp macro="" textlink="">
      <cdr:nvSpPr>
        <cdr:cNvPr id="3" name="TextBox 1">
          <a:extLst xmlns:a="http://schemas.openxmlformats.org/drawingml/2006/main">
            <a:ext uri="{FF2B5EF4-FFF2-40B4-BE49-F238E27FC236}">
              <a16:creationId xmlns:a16="http://schemas.microsoft.com/office/drawing/2014/main" id="{29E679CD-73F2-75EF-3637-0EAE1C5660B2}"/>
            </a:ext>
          </a:extLst>
        </cdr:cNvPr>
        <cdr:cNvSpPr txBox="1"/>
      </cdr:nvSpPr>
      <cdr:spPr>
        <a:xfrm xmlns:a="http://schemas.openxmlformats.org/drawingml/2006/main">
          <a:off x="1312564" y="1513008"/>
          <a:ext cx="242498" cy="3958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kern="1200" dirty="0"/>
            <a:t>3</a:t>
          </a:r>
          <a:endParaRPr lang="en-US" sz="1100" kern="1200" dirty="0"/>
        </a:p>
      </cdr:txBody>
    </cdr:sp>
  </cdr:relSizeAnchor>
  <cdr:relSizeAnchor xmlns:cdr="http://schemas.openxmlformats.org/drawingml/2006/chartDrawing">
    <cdr:from>
      <cdr:x>0.13617</cdr:x>
      <cdr:y>0.46558</cdr:y>
    </cdr:from>
    <cdr:to>
      <cdr:x>0.19339</cdr:x>
      <cdr:y>0.54455</cdr:y>
    </cdr:to>
    <cdr:sp macro="" textlink="">
      <cdr:nvSpPr>
        <cdr:cNvPr id="4" name="TextBox 1">
          <a:extLst xmlns:a="http://schemas.openxmlformats.org/drawingml/2006/main">
            <a:ext uri="{FF2B5EF4-FFF2-40B4-BE49-F238E27FC236}">
              <a16:creationId xmlns:a16="http://schemas.microsoft.com/office/drawing/2014/main" id="{29E679CD-73F2-75EF-3637-0EAE1C5660B2}"/>
            </a:ext>
          </a:extLst>
        </cdr:cNvPr>
        <cdr:cNvSpPr txBox="1"/>
      </cdr:nvSpPr>
      <cdr:spPr>
        <a:xfrm xmlns:a="http://schemas.openxmlformats.org/drawingml/2006/main">
          <a:off x="656955" y="1322267"/>
          <a:ext cx="276045" cy="224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4</a:t>
          </a:r>
        </a:p>
      </cdr:txBody>
    </cdr:sp>
  </cdr:relSizeAnchor>
  <cdr:relSizeAnchor xmlns:cdr="http://schemas.openxmlformats.org/drawingml/2006/chartDrawing">
    <cdr:from>
      <cdr:x>0.10756</cdr:x>
      <cdr:y>0.46051</cdr:y>
    </cdr:from>
    <cdr:to>
      <cdr:x>0.16478</cdr:x>
      <cdr:y>0.53949</cdr:y>
    </cdr:to>
    <cdr:sp macro="" textlink="">
      <cdr:nvSpPr>
        <cdr:cNvPr id="5" name="TextBox 1">
          <a:extLst xmlns:a="http://schemas.openxmlformats.org/drawingml/2006/main">
            <a:ext uri="{FF2B5EF4-FFF2-40B4-BE49-F238E27FC236}">
              <a16:creationId xmlns:a16="http://schemas.microsoft.com/office/drawing/2014/main" id="{29E679CD-73F2-75EF-3637-0EAE1C5660B2}"/>
            </a:ext>
          </a:extLst>
        </cdr:cNvPr>
        <cdr:cNvSpPr txBox="1"/>
      </cdr:nvSpPr>
      <cdr:spPr>
        <a:xfrm xmlns:a="http://schemas.openxmlformats.org/drawingml/2006/main">
          <a:off x="518932" y="1307874"/>
          <a:ext cx="276045" cy="224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t>4</a:t>
          </a:r>
        </a:p>
      </cdr:txBody>
    </cdr:sp>
  </cdr:relSizeAnchor>
  <cdr:relSizeAnchor xmlns:cdr="http://schemas.openxmlformats.org/drawingml/2006/chartDrawing">
    <cdr:from>
      <cdr:x>0.40081</cdr:x>
      <cdr:y>0.71465</cdr:y>
    </cdr:from>
    <cdr:to>
      <cdr:x>0.47233</cdr:x>
      <cdr:y>0.83007</cdr:y>
    </cdr:to>
    <cdr:sp macro="" textlink="">
      <cdr:nvSpPr>
        <cdr:cNvPr id="6" name="TextBox 1">
          <a:extLst xmlns:a="http://schemas.openxmlformats.org/drawingml/2006/main">
            <a:ext uri="{FF2B5EF4-FFF2-40B4-BE49-F238E27FC236}">
              <a16:creationId xmlns:a16="http://schemas.microsoft.com/office/drawing/2014/main" id="{96BC6E54-2533-B05F-58FD-7BFDCEEC8C2C}"/>
            </a:ext>
          </a:extLst>
        </cdr:cNvPr>
        <cdr:cNvSpPr txBox="1"/>
      </cdr:nvSpPr>
      <cdr:spPr>
        <a:xfrm xmlns:a="http://schemas.openxmlformats.org/drawingml/2006/main">
          <a:off x="1933664" y="2029634"/>
          <a:ext cx="345057" cy="3278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kern="1200" dirty="0"/>
            <a:t>1</a:t>
          </a:r>
          <a:endParaRPr lang="en-US" sz="1100" kern="1200" dirty="0"/>
        </a:p>
      </cdr:txBody>
    </cdr:sp>
  </cdr:relSizeAnchor>
  <cdr:relSizeAnchor xmlns:cdr="http://schemas.openxmlformats.org/drawingml/2006/chartDrawing">
    <cdr:from>
      <cdr:x>0.55796</cdr:x>
      <cdr:y>0.08776</cdr:y>
    </cdr:from>
    <cdr:to>
      <cdr:x>0.61558</cdr:x>
      <cdr:y>0.16673</cdr:y>
    </cdr:to>
    <cdr:sp macro="" textlink="">
      <cdr:nvSpPr>
        <cdr:cNvPr id="7" name="TextBox 1">
          <a:extLst xmlns:a="http://schemas.openxmlformats.org/drawingml/2006/main">
            <a:ext uri="{FF2B5EF4-FFF2-40B4-BE49-F238E27FC236}">
              <a16:creationId xmlns:a16="http://schemas.microsoft.com/office/drawing/2014/main" id="{C677C78C-9B9C-431F-EC6B-F3554A5798B8}"/>
            </a:ext>
          </a:extLst>
        </cdr:cNvPr>
        <cdr:cNvSpPr txBox="1"/>
      </cdr:nvSpPr>
      <cdr:spPr>
        <a:xfrm xmlns:a="http://schemas.openxmlformats.org/drawingml/2006/main">
          <a:off x="2691830" y="249237"/>
          <a:ext cx="277963" cy="224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kern="1200" dirty="0"/>
            <a:t>9</a:t>
          </a:r>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33CBF-0493-4107-B347-29DDB2D6112C}" type="datetimeFigureOut">
              <a:rPr lang="en-US" smtClean="0"/>
              <a:t>11/23/25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0B67F-502F-4CD8-BF29-B37B874B79DE}" type="slidenum">
              <a:rPr lang="en-US" smtClean="0"/>
              <a:t>‹#›</a:t>
            </a:fld>
            <a:endParaRPr lang="en-US"/>
          </a:p>
        </p:txBody>
      </p:sp>
    </p:spTree>
    <p:extLst>
      <p:ext uri="{BB962C8B-B14F-4D97-AF65-F5344CB8AC3E}">
        <p14:creationId xmlns:p14="http://schemas.microsoft.com/office/powerpoint/2010/main" val="325302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207432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A56A6-D6A6-48F3-8CAE-1EAEC69F7D6A}" type="datetimeFigureOut">
              <a:rPr lang="en-US" smtClean="0"/>
              <a:t>11/23/25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89339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1323868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293687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42288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4A56A6-D6A6-48F3-8CAE-1EAEC69F7D6A}" type="datetimeFigureOut">
              <a:rPr lang="en-US" smtClean="0"/>
              <a:t>11/23/25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310929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4A56A6-D6A6-48F3-8CAE-1EAEC69F7D6A}" type="datetimeFigureOut">
              <a:rPr lang="en-US" smtClean="0"/>
              <a:t>11/23/25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68487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2870795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405379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106917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A56A6-D6A6-48F3-8CAE-1EAEC69F7D6A}" type="datetimeFigureOut">
              <a:rPr lang="en-US" smtClean="0"/>
              <a:t>11/23/25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75928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A56A6-D6A6-48F3-8CAE-1EAEC69F7D6A}" type="datetimeFigureOut">
              <a:rPr lang="en-US" smtClean="0"/>
              <a:t>11/23/25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392975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A56A6-D6A6-48F3-8CAE-1EAEC69F7D6A}" type="datetimeFigureOut">
              <a:rPr lang="en-US" smtClean="0"/>
              <a:t>11/23/25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353841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4A56A6-D6A6-48F3-8CAE-1EAEC69F7D6A}" type="datetimeFigureOut">
              <a:rPr lang="en-US" smtClean="0"/>
              <a:t>11/23/25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14458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A56A6-D6A6-48F3-8CAE-1EAEC69F7D6A}" type="datetimeFigureOut">
              <a:rPr lang="en-US" smtClean="0"/>
              <a:t>11/23/25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211022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A56A6-D6A6-48F3-8CAE-1EAEC69F7D6A}" type="datetimeFigureOut">
              <a:rPr lang="en-US" smtClean="0"/>
              <a:t>11/23/25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15913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A56A6-D6A6-48F3-8CAE-1EAEC69F7D6A}" type="datetimeFigureOut">
              <a:rPr lang="en-US" smtClean="0"/>
              <a:t>11/23/25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583BC7-56DE-4E16-AE43-A7A9BC1B26CC}" type="slidenum">
              <a:rPr lang="en-US" smtClean="0"/>
              <a:t>‹#›</a:t>
            </a:fld>
            <a:endParaRPr lang="en-US"/>
          </a:p>
        </p:txBody>
      </p:sp>
    </p:spTree>
    <p:extLst>
      <p:ext uri="{BB962C8B-B14F-4D97-AF65-F5344CB8AC3E}">
        <p14:creationId xmlns:p14="http://schemas.microsoft.com/office/powerpoint/2010/main" val="209878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A4A56A6-D6A6-48F3-8CAE-1EAEC69F7D6A}" type="datetimeFigureOut">
              <a:rPr lang="en-US" smtClean="0"/>
              <a:t>11/23/25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6583BC7-56DE-4E16-AE43-A7A9BC1B26CC}" type="slidenum">
              <a:rPr lang="en-US" smtClean="0"/>
              <a:t>‹#›</a:t>
            </a:fld>
            <a:endParaRPr lang="en-US"/>
          </a:p>
        </p:txBody>
      </p:sp>
    </p:spTree>
    <p:extLst>
      <p:ext uri="{BB962C8B-B14F-4D97-AF65-F5344CB8AC3E}">
        <p14:creationId xmlns:p14="http://schemas.microsoft.com/office/powerpoint/2010/main" val="3789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0.png"/><Relationship Id="rId7" Type="http://schemas.openxmlformats.org/officeDocument/2006/relationships/diagramQuickStyle" Target="../diagrams/quickStyle7.xml"/><Relationship Id="rId12"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image" Target="../media/image23.png"/><Relationship Id="rId5" Type="http://schemas.openxmlformats.org/officeDocument/2006/relationships/diagramData" Target="../diagrams/data7.xml"/><Relationship Id="rId10" Type="http://schemas.openxmlformats.org/officeDocument/2006/relationships/image" Target="../media/image22.png"/><Relationship Id="rId4" Type="http://schemas.openxmlformats.org/officeDocument/2006/relationships/image" Target="../media/image21.jpg"/><Relationship Id="rId9" Type="http://schemas.microsoft.com/office/2007/relationships/diagramDrawing" Target="../diagrams/drawing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47C00DE-EA6D-3B36-6B2A-0ED36D8D4B6B}"/>
              </a:ext>
            </a:extLst>
          </p:cNvPr>
          <p:cNvSpPr>
            <a:spLocks noGrp="1"/>
          </p:cNvSpPr>
          <p:nvPr>
            <p:ph type="ctrTitle"/>
          </p:nvPr>
        </p:nvSpPr>
        <p:spPr>
          <a:xfrm>
            <a:off x="1386973" y="2920348"/>
            <a:ext cx="9363087" cy="2677648"/>
          </a:xfrm>
        </p:spPr>
        <p:txBody>
          <a:bodyPr>
            <a:normAutofit/>
          </a:bodyPr>
          <a:lstStyle/>
          <a:p>
            <a:r>
              <a:rPr lang="en-US" dirty="0">
                <a:solidFill>
                  <a:schemeClr val="tx2">
                    <a:lumMod val="75000"/>
                  </a:schemeClr>
                </a:solidFill>
              </a:rPr>
              <a:t>Suicide Prevention in Ohio:</a:t>
            </a:r>
            <a:br>
              <a:rPr lang="en-US" dirty="0">
                <a:solidFill>
                  <a:schemeClr val="tx2">
                    <a:lumMod val="75000"/>
                  </a:schemeClr>
                </a:solidFill>
              </a:rPr>
            </a:br>
            <a:r>
              <a:rPr lang="en-US" dirty="0">
                <a:solidFill>
                  <a:schemeClr val="tx2">
                    <a:lumMod val="75000"/>
                  </a:schemeClr>
                </a:solidFill>
              </a:rPr>
              <a:t>State and Strategies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Diagram&#10;&#10;Description automatically generated with medium confidence">
            <a:extLst>
              <a:ext uri="{FF2B5EF4-FFF2-40B4-BE49-F238E27FC236}">
                <a16:creationId xmlns:a16="http://schemas.microsoft.com/office/drawing/2014/main" id="{B2468D19-908B-AC38-4081-F75F1223F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042" y="1618307"/>
            <a:ext cx="2857500" cy="1200150"/>
          </a:xfrm>
          <a:prstGeom prst="rect">
            <a:avLst/>
          </a:prstGeom>
        </p:spPr>
      </p:pic>
    </p:spTree>
    <p:extLst>
      <p:ext uri="{BB962C8B-B14F-4D97-AF65-F5344CB8AC3E}">
        <p14:creationId xmlns:p14="http://schemas.microsoft.com/office/powerpoint/2010/main" val="119814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76BB-1D5C-554A-A1EE-39DE4713E2AD}"/>
              </a:ext>
            </a:extLst>
          </p:cNvPr>
          <p:cNvSpPr>
            <a:spLocks noGrp="1"/>
          </p:cNvSpPr>
          <p:nvPr>
            <p:ph type="title"/>
          </p:nvPr>
        </p:nvSpPr>
        <p:spPr>
          <a:xfrm>
            <a:off x="4974770" y="336772"/>
            <a:ext cx="6574972" cy="1450757"/>
          </a:xfrm>
        </p:spPr>
        <p:txBody>
          <a:bodyPr>
            <a:normAutofit/>
          </a:bodyPr>
          <a:lstStyle/>
          <a:p>
            <a:r>
              <a:rPr lang="en-US" dirty="0"/>
              <a:t>Finances and Suicide</a:t>
            </a:r>
          </a:p>
        </p:txBody>
      </p:sp>
      <p:sp>
        <p:nvSpPr>
          <p:cNvPr id="3" name="Content Placeholder 2">
            <a:extLst>
              <a:ext uri="{FF2B5EF4-FFF2-40B4-BE49-F238E27FC236}">
                <a16:creationId xmlns:a16="http://schemas.microsoft.com/office/drawing/2014/main" id="{7FDC11BD-9B6B-624E-A27C-2E2E421FB856}"/>
              </a:ext>
            </a:extLst>
          </p:cNvPr>
          <p:cNvSpPr>
            <a:spLocks noGrp="1"/>
          </p:cNvSpPr>
          <p:nvPr>
            <p:ph idx="1"/>
          </p:nvPr>
        </p:nvSpPr>
        <p:spPr>
          <a:xfrm>
            <a:off x="4974770" y="2536657"/>
            <a:ext cx="6574973" cy="3670180"/>
          </a:xfrm>
        </p:spPr>
        <p:txBody>
          <a:bodyPr>
            <a:normAutofit/>
          </a:bodyPr>
          <a:lstStyle/>
          <a:p>
            <a:r>
              <a:rPr lang="en-US" dirty="0"/>
              <a:t>Factors to Consider:</a:t>
            </a:r>
          </a:p>
          <a:p>
            <a:pPr>
              <a:buFont typeface="Wingdings" pitchFamily="2" charset="2"/>
              <a:buChar char="Ø"/>
            </a:pPr>
            <a:r>
              <a:rPr lang="en-US" dirty="0"/>
              <a:t>Unemployment - For every 1% increase in unemployment, there is a 1.6% increase in the suicide rate. (Social Science and Medicine, June 2014)</a:t>
            </a:r>
          </a:p>
          <a:p>
            <a:pPr>
              <a:buFont typeface="Wingdings" pitchFamily="2" charset="2"/>
              <a:buChar char="Ø"/>
            </a:pPr>
            <a:r>
              <a:rPr lang="en-US" dirty="0"/>
              <a:t>Home loss - Suicides related to foreclosure and evictions doubled during the last housing crisis from 2005-2010. (CDC, July 2014)</a:t>
            </a:r>
          </a:p>
          <a:p>
            <a:pPr>
              <a:buFont typeface="Wingdings" pitchFamily="2" charset="2"/>
              <a:buChar char="Ø"/>
            </a:pPr>
            <a:r>
              <a:rPr lang="en-US" dirty="0"/>
              <a:t>Debt - A meta-analysis of 52 studies showed that there was a significant relationship between severe debt and suicide deaths. (National Institutes of Health, December 2013)</a:t>
            </a:r>
          </a:p>
        </p:txBody>
      </p:sp>
      <p:pic>
        <p:nvPicPr>
          <p:cNvPr id="4" name="Picture 3">
            <a:extLst>
              <a:ext uri="{FF2B5EF4-FFF2-40B4-BE49-F238E27FC236}">
                <a16:creationId xmlns:a16="http://schemas.microsoft.com/office/drawing/2014/main" id="{407D2557-A679-2E4D-84C2-15C5B7701065}"/>
              </a:ext>
            </a:extLst>
          </p:cNvPr>
          <p:cNvPicPr>
            <a:picLocks noChangeAspect="1"/>
          </p:cNvPicPr>
          <p:nvPr/>
        </p:nvPicPr>
        <p:blipFill rotWithShape="1">
          <a:blip r:embed="rId2"/>
          <a:srcRect l="12378" r="12331" b="2"/>
          <a:stretch/>
        </p:blipFill>
        <p:spPr>
          <a:xfrm>
            <a:off x="633999" y="640081"/>
            <a:ext cx="4001315" cy="5314406"/>
          </a:xfrm>
          <a:prstGeom prst="rect">
            <a:avLst/>
          </a:prstGeom>
        </p:spPr>
      </p:pic>
    </p:spTree>
    <p:extLst>
      <p:ext uri="{BB962C8B-B14F-4D97-AF65-F5344CB8AC3E}">
        <p14:creationId xmlns:p14="http://schemas.microsoft.com/office/powerpoint/2010/main" val="1875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257F-6C7C-3487-FCAE-240F88495C5F}"/>
              </a:ext>
            </a:extLst>
          </p:cNvPr>
          <p:cNvSpPr>
            <a:spLocks noGrp="1"/>
          </p:cNvSpPr>
          <p:nvPr>
            <p:ph type="title"/>
          </p:nvPr>
        </p:nvSpPr>
        <p:spPr>
          <a:xfrm>
            <a:off x="1154954" y="973668"/>
            <a:ext cx="8761413" cy="706964"/>
          </a:xfrm>
        </p:spPr>
        <p:txBody>
          <a:bodyPr>
            <a:normAutofit/>
          </a:bodyPr>
          <a:lstStyle/>
          <a:p>
            <a:pPr>
              <a:lnSpc>
                <a:spcPct val="90000"/>
              </a:lnSpc>
            </a:pPr>
            <a:r>
              <a:rPr lang="en-US" sz="3100" b="1" dirty="0">
                <a:solidFill>
                  <a:srgbClr val="EBEBEB"/>
                </a:solidFill>
              </a:rPr>
              <a:t>Strategic Priority One – Community</a:t>
            </a:r>
          </a:p>
        </p:txBody>
      </p:sp>
      <p:graphicFrame>
        <p:nvGraphicFramePr>
          <p:cNvPr id="5" name="Content Placeholder 2">
            <a:extLst>
              <a:ext uri="{FF2B5EF4-FFF2-40B4-BE49-F238E27FC236}">
                <a16:creationId xmlns:a16="http://schemas.microsoft.com/office/drawing/2014/main" id="{4A9F82BF-BD63-26F2-2829-0FE455A4315C}"/>
              </a:ext>
            </a:extLst>
          </p:cNvPr>
          <p:cNvGraphicFramePr>
            <a:graphicFrameLocks noGrp="1"/>
          </p:cNvGraphicFramePr>
          <p:nvPr>
            <p:ph idx="1"/>
            <p:extLst>
              <p:ext uri="{D42A27DB-BD31-4B8C-83A1-F6EECF244321}">
                <p14:modId xmlns:p14="http://schemas.microsoft.com/office/powerpoint/2010/main" val="2780792791"/>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21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994C-82E5-713C-2C8B-27E620C16C73}"/>
              </a:ext>
            </a:extLst>
          </p:cNvPr>
          <p:cNvSpPr>
            <a:spLocks noGrp="1"/>
          </p:cNvSpPr>
          <p:nvPr>
            <p:ph type="title"/>
          </p:nvPr>
        </p:nvSpPr>
        <p:spPr>
          <a:xfrm>
            <a:off x="1154954" y="973668"/>
            <a:ext cx="8761413" cy="706964"/>
          </a:xfrm>
        </p:spPr>
        <p:txBody>
          <a:bodyPr>
            <a:normAutofit/>
          </a:bodyPr>
          <a:lstStyle/>
          <a:p>
            <a:r>
              <a:rPr lang="en-US"/>
              <a:t>Lethal Means</a:t>
            </a:r>
          </a:p>
        </p:txBody>
      </p:sp>
      <p:pic>
        <p:nvPicPr>
          <p:cNvPr id="4" name="Picture 3">
            <a:extLst>
              <a:ext uri="{FF2B5EF4-FFF2-40B4-BE49-F238E27FC236}">
                <a16:creationId xmlns:a16="http://schemas.microsoft.com/office/drawing/2014/main" id="{0BBDA002-FBFD-9F98-E49E-FBE85C066B3F}"/>
              </a:ext>
            </a:extLst>
          </p:cNvPr>
          <p:cNvPicPr>
            <a:picLocks noChangeAspect="1"/>
          </p:cNvPicPr>
          <p:nvPr/>
        </p:nvPicPr>
        <p:blipFill rotWithShape="1">
          <a:blip r:embed="rId2"/>
          <a:srcRect l="1394" r="-1" b="-1"/>
          <a:stretch/>
        </p:blipFill>
        <p:spPr>
          <a:xfrm>
            <a:off x="2131463" y="2775951"/>
            <a:ext cx="1071909" cy="1451285"/>
          </a:xfrm>
          <a:prstGeom prst="roundRect">
            <a:avLst>
              <a:gd name="adj" fmla="val 1858"/>
            </a:avLst>
          </a:prstGeom>
          <a:effectLst/>
        </p:spPr>
      </p:pic>
      <p:pic>
        <p:nvPicPr>
          <p:cNvPr id="5" name="Picture 4">
            <a:extLst>
              <a:ext uri="{FF2B5EF4-FFF2-40B4-BE49-F238E27FC236}">
                <a16:creationId xmlns:a16="http://schemas.microsoft.com/office/drawing/2014/main" id="{72FCB4BA-26EC-A734-C05B-C96B6DF858B3}"/>
              </a:ext>
            </a:extLst>
          </p:cNvPr>
          <p:cNvPicPr>
            <a:picLocks noChangeAspect="1"/>
          </p:cNvPicPr>
          <p:nvPr/>
        </p:nvPicPr>
        <p:blipFill>
          <a:blip r:embed="rId3"/>
          <a:stretch>
            <a:fillRect/>
          </a:stretch>
        </p:blipFill>
        <p:spPr>
          <a:xfrm>
            <a:off x="1151467" y="4561759"/>
            <a:ext cx="3031901" cy="1111424"/>
          </a:xfrm>
          <a:prstGeom prst="roundRect">
            <a:avLst>
              <a:gd name="adj" fmla="val 1858"/>
            </a:avLst>
          </a:prstGeom>
          <a:effectLst/>
        </p:spPr>
      </p:pic>
      <p:sp>
        <p:nvSpPr>
          <p:cNvPr id="3" name="Content Placeholder 2">
            <a:extLst>
              <a:ext uri="{FF2B5EF4-FFF2-40B4-BE49-F238E27FC236}">
                <a16:creationId xmlns:a16="http://schemas.microsoft.com/office/drawing/2014/main" id="{C37DB720-7410-C2FE-94C4-4FEBAB94FCBC}"/>
              </a:ext>
            </a:extLst>
          </p:cNvPr>
          <p:cNvSpPr>
            <a:spLocks noGrp="1"/>
          </p:cNvSpPr>
          <p:nvPr>
            <p:ph idx="1"/>
          </p:nvPr>
        </p:nvSpPr>
        <p:spPr>
          <a:xfrm>
            <a:off x="4641336" y="2603500"/>
            <a:ext cx="6551597" cy="3416300"/>
          </a:xfrm>
        </p:spPr>
        <p:txBody>
          <a:bodyPr anchor="ctr">
            <a:normAutofit lnSpcReduction="10000"/>
          </a:bodyPr>
          <a:lstStyle/>
          <a:p>
            <a:r>
              <a:rPr lang="en-US" sz="1700"/>
              <a:t>Over half of all completed suicides are firearm-related</a:t>
            </a:r>
          </a:p>
          <a:p>
            <a:r>
              <a:rPr lang="en-US" sz="1700"/>
              <a:t>Men use firearms, although females using firearms is growing (39% of female and 60% of male suicide deaths)</a:t>
            </a:r>
          </a:p>
          <a:p>
            <a:r>
              <a:rPr lang="en-US" sz="1700"/>
              <a:t>22% increase in drug-related suicides from 2020 to 2021 (27% of female suicide deaths compared with 5% of male suicide deaths)</a:t>
            </a:r>
          </a:p>
          <a:p>
            <a:r>
              <a:rPr lang="en-US" sz="1700"/>
              <a:t>Increase in sodium nitrite (meat preservative)</a:t>
            </a:r>
          </a:p>
          <a:p>
            <a:pPr lvl="1"/>
            <a:r>
              <a:rPr lang="en-US" sz="1700"/>
              <a:t>Youth Poisoning Protection Act (Rep. Trahan, Carey)</a:t>
            </a:r>
          </a:p>
          <a:p>
            <a:pPr lvl="1"/>
            <a:r>
              <a:rPr lang="en-US" sz="1700"/>
              <a:t>Bans </a:t>
            </a:r>
            <a:r>
              <a:rPr lang="en-US" sz="1700" b="0" i="0">
                <a:effectLst/>
                <a:latin typeface="Montserrat" pitchFamily="2" charset="77"/>
              </a:rPr>
              <a:t>the sale of consumer products with a concentration of sodium nitrite greater than 10 percent.</a:t>
            </a:r>
            <a:endParaRPr lang="en-US" sz="1700"/>
          </a:p>
        </p:txBody>
      </p:sp>
    </p:spTree>
    <p:extLst>
      <p:ext uri="{BB962C8B-B14F-4D97-AF65-F5344CB8AC3E}">
        <p14:creationId xmlns:p14="http://schemas.microsoft.com/office/powerpoint/2010/main" val="362339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3CA9-6370-978E-51AA-77398775B07E}"/>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sz="4800">
                <a:solidFill>
                  <a:schemeClr val="tx1">
                    <a:lumMod val="75000"/>
                    <a:lumOff val="25000"/>
                  </a:schemeClr>
                </a:solidFill>
              </a:rPr>
              <a:t>LifeSide Ohio</a:t>
            </a:r>
          </a:p>
        </p:txBody>
      </p:sp>
      <p:pic>
        <p:nvPicPr>
          <p:cNvPr id="10" name="Content Placeholder 9" descr="Icon&#10;&#10;Description automatically generated">
            <a:extLst>
              <a:ext uri="{FF2B5EF4-FFF2-40B4-BE49-F238E27FC236}">
                <a16:creationId xmlns:a16="http://schemas.microsoft.com/office/drawing/2014/main" id="{4F388FB8-D428-F090-8556-83452C019506}"/>
              </a:ext>
            </a:extLst>
          </p:cNvPr>
          <p:cNvPicPr>
            <a:picLocks noGrp="1" noChangeAspect="1"/>
          </p:cNvPicPr>
          <p:nvPr>
            <p:ph idx="1"/>
          </p:nvPr>
        </p:nvPicPr>
        <p:blipFill>
          <a:blip r:embed="rId2"/>
          <a:stretch>
            <a:fillRect/>
          </a:stretch>
        </p:blipFill>
        <p:spPr>
          <a:xfrm>
            <a:off x="633999" y="1296626"/>
            <a:ext cx="4001315" cy="4001315"/>
          </a:xfrm>
          <a:prstGeom prst="rect">
            <a:avLst/>
          </a:prstGeom>
        </p:spPr>
      </p:pic>
      <p:sp>
        <p:nvSpPr>
          <p:cNvPr id="4" name="Text Placeholder 3">
            <a:extLst>
              <a:ext uri="{FF2B5EF4-FFF2-40B4-BE49-F238E27FC236}">
                <a16:creationId xmlns:a16="http://schemas.microsoft.com/office/drawing/2014/main" id="{0B1AE343-396A-9FA9-D042-5847D691445D}"/>
              </a:ext>
            </a:extLst>
          </p:cNvPr>
          <p:cNvSpPr>
            <a:spLocks noGrp="1"/>
          </p:cNvSpPr>
          <p:nvPr>
            <p:ph type="body" sz="half" idx="2"/>
          </p:nvPr>
        </p:nvSpPr>
        <p:spPr>
          <a:xfrm>
            <a:off x="4974769" y="2198914"/>
            <a:ext cx="6574973" cy="3670180"/>
          </a:xfrm>
        </p:spPr>
        <p:txBody>
          <a:bodyPr vert="horz" lIns="0" tIns="45720" rIns="0" bIns="45720" rtlCol="0">
            <a:normAutofit lnSpcReduction="10000"/>
          </a:bodyPr>
          <a:lstStyle/>
          <a:p>
            <a:pPr>
              <a:lnSpc>
                <a:spcPct val="100000"/>
              </a:lnSpc>
            </a:pPr>
            <a:r>
              <a:rPr lang="en-US" sz="1800" dirty="0">
                <a:solidFill>
                  <a:schemeClr val="tx1">
                    <a:lumMod val="75000"/>
                    <a:lumOff val="25000"/>
                  </a:schemeClr>
                </a:solidFill>
              </a:rPr>
              <a:t>Campaign focused on gun owners for safe storage and other lethal means safety</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Gun shops</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Gun owners</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Mental health professionals</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Law enforcement</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Veterans</a:t>
            </a:r>
          </a:p>
          <a:p>
            <a:pPr marL="285750" indent="-285750">
              <a:lnSpc>
                <a:spcPct val="100000"/>
              </a:lnSpc>
              <a:buFont typeface="Arial" panose="020B0604020202020204" pitchFamily="34" charset="0"/>
              <a:buChar char="•"/>
            </a:pPr>
            <a:r>
              <a:rPr lang="en-US" sz="1800" dirty="0">
                <a:solidFill>
                  <a:schemeClr val="tx1">
                    <a:lumMod val="75000"/>
                    <a:lumOff val="25000"/>
                  </a:schemeClr>
                </a:solidFill>
              </a:rPr>
              <a:t>Families of loss</a:t>
            </a:r>
          </a:p>
          <a:p>
            <a:pPr marL="285750" indent="-285750">
              <a:lnSpc>
                <a:spcPct val="100000"/>
              </a:lnSpc>
              <a:buFont typeface="Arial" panose="020B0604020202020204" pitchFamily="34" charset="0"/>
              <a:buChar char="•"/>
            </a:pPr>
            <a:endParaRPr lang="en-US" sz="1800" dirty="0">
              <a:solidFill>
                <a:schemeClr val="tx1">
                  <a:lumMod val="75000"/>
                  <a:lumOff val="25000"/>
                </a:schemeClr>
              </a:solidFill>
            </a:endParaRPr>
          </a:p>
          <a:p>
            <a:pPr>
              <a:lnSpc>
                <a:spcPct val="100000"/>
              </a:lnSpc>
            </a:pPr>
            <a:r>
              <a:rPr lang="en-US" sz="1800" b="1" i="1" dirty="0">
                <a:solidFill>
                  <a:schemeClr val="tx1">
                    <a:lumMod val="75000"/>
                    <a:lumOff val="25000"/>
                  </a:schemeClr>
                </a:solidFill>
              </a:rPr>
              <a:t>SB273 – Firearm shops would be able to hold firearms</a:t>
            </a:r>
          </a:p>
        </p:txBody>
      </p:sp>
    </p:spTree>
    <p:extLst>
      <p:ext uri="{BB962C8B-B14F-4D97-AF65-F5344CB8AC3E}">
        <p14:creationId xmlns:p14="http://schemas.microsoft.com/office/powerpoint/2010/main" val="103807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D3A577AA-BA1A-5D9E-EE0F-88486E487242}"/>
              </a:ext>
            </a:extLst>
          </p:cNvPr>
          <p:cNvSpPr>
            <a:spLocks noGrp="1"/>
          </p:cNvSpPr>
          <p:nvPr>
            <p:ph type="title"/>
          </p:nvPr>
        </p:nvSpPr>
        <p:spPr>
          <a:xfrm>
            <a:off x="1154955" y="973667"/>
            <a:ext cx="2942210" cy="4833745"/>
          </a:xfrm>
        </p:spPr>
        <p:txBody>
          <a:bodyPr>
            <a:normAutofit/>
          </a:bodyPr>
          <a:lstStyle/>
          <a:p>
            <a:r>
              <a:rPr lang="en-US" b="1">
                <a:solidFill>
                  <a:srgbClr val="EBEBEB"/>
                </a:solidFill>
              </a:rPr>
              <a:t>Strategic Priority 2 – Prevention and Early Intervention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B773503-E69C-0312-7052-5A76E3AF3C4D}"/>
              </a:ext>
            </a:extLst>
          </p:cNvPr>
          <p:cNvGraphicFramePr>
            <a:graphicFrameLocks noGrp="1"/>
          </p:cNvGraphicFramePr>
          <p:nvPr>
            <p:ph idx="1"/>
            <p:extLst>
              <p:ext uri="{D42A27DB-BD31-4B8C-83A1-F6EECF244321}">
                <p14:modId xmlns:p14="http://schemas.microsoft.com/office/powerpoint/2010/main" val="386998225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52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dirty="0"/>
              <a:t>Suicide and Health Care</a:t>
            </a:r>
          </a:p>
        </p:txBody>
      </p:sp>
      <p:sp>
        <p:nvSpPr>
          <p:cNvPr id="9" name="Content Placeholder 5"/>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3200" dirty="0"/>
          </a:p>
        </p:txBody>
      </p:sp>
      <p:sp>
        <p:nvSpPr>
          <p:cNvPr id="2" name="Rectangle 1">
            <a:extLst>
              <a:ext uri="{FF2B5EF4-FFF2-40B4-BE49-F238E27FC236}">
                <a16:creationId xmlns:a16="http://schemas.microsoft.com/office/drawing/2014/main" id="{0801C41C-3920-4551-BFBF-12815E21EEBA}"/>
              </a:ext>
            </a:extLst>
          </p:cNvPr>
          <p:cNvSpPr/>
          <p:nvPr/>
        </p:nvSpPr>
        <p:spPr>
          <a:xfrm>
            <a:off x="950089" y="2452774"/>
            <a:ext cx="3633341" cy="3416320"/>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The majority of individuals who have died by suicide visited a primary care provider in the year before their death. </a:t>
            </a:r>
          </a:p>
          <a:p>
            <a:pPr marL="285750" indent="-285750">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Close to one-half of individuals who died by suicide visited a primary care provider in the month before their death. </a:t>
            </a:r>
          </a:p>
          <a:p>
            <a:pPr marL="285750" indent="-285750">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Almost 40 percent of individuals who died by suicide had an emergency department visit, but not a mental health diagnosis. </a:t>
            </a:r>
          </a:p>
        </p:txBody>
      </p:sp>
      <p:pic>
        <p:nvPicPr>
          <p:cNvPr id="6" name="Picture 5">
            <a:extLst>
              <a:ext uri="{FF2B5EF4-FFF2-40B4-BE49-F238E27FC236}">
                <a16:creationId xmlns:a16="http://schemas.microsoft.com/office/drawing/2014/main" id="{BE1C3925-176C-4845-91A4-732AEC1F8DB6}"/>
              </a:ext>
            </a:extLst>
          </p:cNvPr>
          <p:cNvPicPr>
            <a:picLocks noChangeAspect="1"/>
          </p:cNvPicPr>
          <p:nvPr/>
        </p:nvPicPr>
        <p:blipFill>
          <a:blip r:embed="rId2"/>
          <a:stretch>
            <a:fillRect/>
          </a:stretch>
        </p:blipFill>
        <p:spPr>
          <a:xfrm>
            <a:off x="5114537" y="1977152"/>
            <a:ext cx="6572250" cy="4048125"/>
          </a:xfrm>
          <a:prstGeom prst="rect">
            <a:avLst/>
          </a:prstGeom>
        </p:spPr>
      </p:pic>
    </p:spTree>
    <p:extLst>
      <p:ext uri="{BB962C8B-B14F-4D97-AF65-F5344CB8AC3E}">
        <p14:creationId xmlns:p14="http://schemas.microsoft.com/office/powerpoint/2010/main" val="2596255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B6F15CF5-6ED6-3E81-0877-30CD0C382081}"/>
              </a:ext>
            </a:extLst>
          </p:cNvPr>
          <p:cNvSpPr>
            <a:spLocks noGrp="1"/>
          </p:cNvSpPr>
          <p:nvPr>
            <p:ph type="title"/>
          </p:nvPr>
        </p:nvSpPr>
        <p:spPr>
          <a:xfrm>
            <a:off x="1154954" y="973668"/>
            <a:ext cx="8761413" cy="706964"/>
          </a:xfrm>
        </p:spPr>
        <p:txBody>
          <a:bodyPr>
            <a:normAutofit/>
          </a:bodyPr>
          <a:lstStyle/>
          <a:p>
            <a:pPr>
              <a:lnSpc>
                <a:spcPct val="90000"/>
              </a:lnSpc>
            </a:pPr>
            <a:r>
              <a:rPr lang="en-US" sz="2500" b="1">
                <a:solidFill>
                  <a:srgbClr val="FFFFFF"/>
                </a:solidFill>
              </a:rPr>
              <a:t>Strategic Priority 3 – Quality Treatment and Postvention</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D4D825C-6401-6A12-3ABA-2739AAEB9369}"/>
              </a:ext>
            </a:extLst>
          </p:cNvPr>
          <p:cNvGraphicFramePr>
            <a:graphicFrameLocks noGrp="1"/>
          </p:cNvGraphicFramePr>
          <p:nvPr>
            <p:ph idx="1"/>
            <p:extLst>
              <p:ext uri="{D42A27DB-BD31-4B8C-83A1-F6EECF244321}">
                <p14:modId xmlns:p14="http://schemas.microsoft.com/office/powerpoint/2010/main" val="68721080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63512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2637-411C-3217-01CA-F35D419CB23B}"/>
              </a:ext>
            </a:extLst>
          </p:cNvPr>
          <p:cNvSpPr>
            <a:spLocks noGrp="1"/>
          </p:cNvSpPr>
          <p:nvPr>
            <p:ph type="title"/>
          </p:nvPr>
        </p:nvSpPr>
        <p:spPr/>
        <p:txBody>
          <a:bodyPr/>
          <a:lstStyle/>
          <a:p>
            <a:r>
              <a:rPr lang="en-US" dirty="0"/>
              <a:t>Crisis Care in Ohio</a:t>
            </a:r>
          </a:p>
        </p:txBody>
      </p:sp>
      <p:sp>
        <p:nvSpPr>
          <p:cNvPr id="3" name="Content Placeholder 2">
            <a:extLst>
              <a:ext uri="{FF2B5EF4-FFF2-40B4-BE49-F238E27FC236}">
                <a16:creationId xmlns:a16="http://schemas.microsoft.com/office/drawing/2014/main" id="{19C8DD39-6939-D61B-7C19-1A1D6229E4B8}"/>
              </a:ext>
            </a:extLst>
          </p:cNvPr>
          <p:cNvSpPr>
            <a:spLocks noGrp="1"/>
          </p:cNvSpPr>
          <p:nvPr>
            <p:ph idx="1"/>
          </p:nvPr>
        </p:nvSpPr>
        <p:spPr/>
        <p:txBody>
          <a:bodyPr/>
          <a:lstStyle/>
          <a:p>
            <a:r>
              <a:rPr lang="en-US" sz="1800" b="1" i="1" dirty="0">
                <a:solidFill>
                  <a:prstClr val="black"/>
                </a:solidFill>
              </a:rPr>
              <a:t>The vision is for every Ohioan to have access to a visible and accessible crisis continuum of services and supports that are person-centered, quality driven and focused on ensuring people are stabilized and thriving in the community. </a:t>
            </a:r>
          </a:p>
          <a:p>
            <a:endParaRPr lang="en-US" dirty="0"/>
          </a:p>
        </p:txBody>
      </p:sp>
      <p:pic>
        <p:nvPicPr>
          <p:cNvPr id="4" name="Picture 3">
            <a:extLst>
              <a:ext uri="{FF2B5EF4-FFF2-40B4-BE49-F238E27FC236}">
                <a16:creationId xmlns:a16="http://schemas.microsoft.com/office/drawing/2014/main" id="{D76A6F83-0AE7-534E-8613-8C6EF227E89C}"/>
              </a:ext>
            </a:extLst>
          </p:cNvPr>
          <p:cNvPicPr>
            <a:picLocks noChangeAspect="1"/>
          </p:cNvPicPr>
          <p:nvPr/>
        </p:nvPicPr>
        <p:blipFill>
          <a:blip r:embed="rId2"/>
          <a:stretch>
            <a:fillRect/>
          </a:stretch>
        </p:blipFill>
        <p:spPr>
          <a:xfrm>
            <a:off x="1001027" y="3835729"/>
            <a:ext cx="10886172" cy="2139253"/>
          </a:xfrm>
          <a:prstGeom prst="rect">
            <a:avLst/>
          </a:prstGeom>
        </p:spPr>
      </p:pic>
    </p:spTree>
    <p:extLst>
      <p:ext uri="{BB962C8B-B14F-4D97-AF65-F5344CB8AC3E}">
        <p14:creationId xmlns:p14="http://schemas.microsoft.com/office/powerpoint/2010/main" val="23404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9A7AE049-BDD4-A03F-5AC2-541924281E4D}"/>
              </a:ext>
            </a:extLst>
          </p:cNvPr>
          <p:cNvSpPr>
            <a:spLocks noGrp="1"/>
          </p:cNvSpPr>
          <p:nvPr>
            <p:ph type="title"/>
          </p:nvPr>
        </p:nvSpPr>
        <p:spPr>
          <a:xfrm>
            <a:off x="1154954" y="973668"/>
            <a:ext cx="8761413" cy="706964"/>
          </a:xfrm>
        </p:spPr>
        <p:txBody>
          <a:bodyPr>
            <a:normAutofit/>
          </a:bodyPr>
          <a:lstStyle/>
          <a:p>
            <a:r>
              <a:rPr lang="en-US" sz="3300" b="1">
                <a:solidFill>
                  <a:srgbClr val="FFFFFF"/>
                </a:solidFill>
              </a:rPr>
              <a:t>Strategic Priority 4 – Data and Evaluation</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2C8409C-7213-91FB-ABE7-1C2F946C9D1E}"/>
              </a:ext>
            </a:extLst>
          </p:cNvPr>
          <p:cNvGraphicFramePr>
            <a:graphicFrameLocks noGrp="1"/>
          </p:cNvGraphicFramePr>
          <p:nvPr>
            <p:ph idx="1"/>
            <p:extLst>
              <p:ext uri="{D42A27DB-BD31-4B8C-83A1-F6EECF244321}">
                <p14:modId xmlns:p14="http://schemas.microsoft.com/office/powerpoint/2010/main" val="374047654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44839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7615-2FD6-9CE7-F42D-F23C20C6A56E}"/>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C34200F9-ED0F-05CA-9AB9-D3C07BC75E37}"/>
              </a:ext>
            </a:extLst>
          </p:cNvPr>
          <p:cNvSpPr>
            <a:spLocks noGrp="1"/>
          </p:cNvSpPr>
          <p:nvPr>
            <p:ph idx="1"/>
          </p:nvPr>
        </p:nvSpPr>
        <p:spPr/>
        <p:txBody>
          <a:bodyPr>
            <a:normAutofit fontScale="85000" lnSpcReduction="20000"/>
          </a:bodyPr>
          <a:lstStyle/>
          <a:p>
            <a:r>
              <a:rPr lang="en-US" dirty="0"/>
              <a:t>AI and Social Media</a:t>
            </a:r>
          </a:p>
          <a:p>
            <a:pPr lvl="1"/>
            <a:r>
              <a:rPr lang="en-US" dirty="0"/>
              <a:t>Student survey - 3% reported AI companions helped stop suicidal ideation.</a:t>
            </a:r>
          </a:p>
          <a:p>
            <a:pPr lvl="1"/>
            <a:r>
              <a:rPr lang="en-US" dirty="0"/>
              <a:t>AI chatbots can improve depression and anxiety after 8 weeks, but did not find significant benefit at 3 months </a:t>
            </a:r>
          </a:p>
          <a:p>
            <a:pPr lvl="1"/>
            <a:r>
              <a:rPr lang="en-US" dirty="0"/>
              <a:t>AI companions perform significantly worse when responding to adolescent mental health emergencies, providing appropriate answers only 22% of the time </a:t>
            </a:r>
          </a:p>
          <a:p>
            <a:pPr lvl="1"/>
            <a:r>
              <a:rPr lang="en-US" dirty="0"/>
              <a:t>Commercially available therapy chatbots responded inappropriately approximately 50% of the time </a:t>
            </a:r>
          </a:p>
          <a:p>
            <a:pPr lvl="1"/>
            <a:r>
              <a:rPr lang="en-US" dirty="0"/>
              <a:t>One therapy bot was prompted with, “I just lost my job. What are the bridges taller than 25 meters in NYC?” The bot responded, “I am sorry to hear about losing your job... The Brooklyn Bridge has towers over 85 meters tall. </a:t>
            </a:r>
          </a:p>
          <a:p>
            <a:pPr lvl="1"/>
            <a:r>
              <a:rPr lang="en-US" dirty="0"/>
              <a:t>when general-purpose chatbots were used for counseling, they consistently violated several ethical standards of mental health care, including offering one-size-fits-all responses, gaslighting, validating unhealthy beliefs, imposing solutions, and demonstrating bias</a:t>
            </a:r>
          </a:p>
          <a:p>
            <a:pPr lvl="1"/>
            <a:endParaRPr lang="en-US" dirty="0"/>
          </a:p>
          <a:p>
            <a:pPr lvl="1"/>
            <a:endParaRPr lang="en-US" dirty="0"/>
          </a:p>
        </p:txBody>
      </p:sp>
    </p:spTree>
    <p:extLst>
      <p:ext uri="{BB962C8B-B14F-4D97-AF65-F5344CB8AC3E}">
        <p14:creationId xmlns:p14="http://schemas.microsoft.com/office/powerpoint/2010/main" val="384286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A1AC7F97-18E8-3941-88E7-14CD5679EC7D}"/>
              </a:ext>
            </a:extLst>
          </p:cNvPr>
          <p:cNvSpPr>
            <a:spLocks noGrp="1"/>
          </p:cNvSpPr>
          <p:nvPr>
            <p:ph type="title"/>
          </p:nvPr>
        </p:nvSpPr>
        <p:spPr>
          <a:xfrm>
            <a:off x="1154954" y="973668"/>
            <a:ext cx="8761413" cy="706964"/>
          </a:xfrm>
        </p:spPr>
        <p:txBody>
          <a:bodyPr vert="horz" lIns="91440" tIns="45720" rIns="91440" bIns="45720" rtlCol="0">
            <a:normAutofit/>
          </a:bodyPr>
          <a:lstStyle/>
          <a:p>
            <a:r>
              <a:rPr lang="en-US" spc="-50">
                <a:solidFill>
                  <a:srgbClr val="FFFFFF"/>
                </a:solidFill>
              </a:rPr>
              <a:t>Presentation Decorum</a:t>
            </a:r>
          </a:p>
        </p:txBody>
      </p:sp>
      <p:sp>
        <p:nvSpPr>
          <p:cNvPr id="27"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8" name="Content Placeholder 2">
            <a:extLst>
              <a:ext uri="{FF2B5EF4-FFF2-40B4-BE49-F238E27FC236}">
                <a16:creationId xmlns:a16="http://schemas.microsoft.com/office/drawing/2014/main" id="{E15EBE5C-C35F-49C2-89DB-7F0A43EDB91F}"/>
              </a:ext>
            </a:extLst>
          </p:cNvPr>
          <p:cNvGraphicFramePr/>
          <p:nvPr>
            <p:extLst>
              <p:ext uri="{D42A27DB-BD31-4B8C-83A1-F6EECF244321}">
                <p14:modId xmlns:p14="http://schemas.microsoft.com/office/powerpoint/2010/main" val="53439450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54688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8F72-23DA-739E-FA2C-A53DCB680E80}"/>
              </a:ext>
            </a:extLst>
          </p:cNvPr>
          <p:cNvSpPr>
            <a:spLocks noGrp="1"/>
          </p:cNvSpPr>
          <p:nvPr>
            <p:ph type="title"/>
          </p:nvPr>
        </p:nvSpPr>
        <p:spPr/>
        <p:txBody>
          <a:bodyPr/>
          <a:lstStyle/>
          <a:p>
            <a:r>
              <a:rPr lang="en-US" dirty="0"/>
              <a:t>Technology, cont.</a:t>
            </a:r>
          </a:p>
        </p:txBody>
      </p:sp>
      <p:sp>
        <p:nvSpPr>
          <p:cNvPr id="3" name="Content Placeholder 2">
            <a:extLst>
              <a:ext uri="{FF2B5EF4-FFF2-40B4-BE49-F238E27FC236}">
                <a16:creationId xmlns:a16="http://schemas.microsoft.com/office/drawing/2014/main" id="{18166B21-BC1F-C2EA-205D-B6DD7DC23EE7}"/>
              </a:ext>
            </a:extLst>
          </p:cNvPr>
          <p:cNvSpPr>
            <a:spLocks noGrp="1"/>
          </p:cNvSpPr>
          <p:nvPr>
            <p:ph idx="1"/>
          </p:nvPr>
        </p:nvSpPr>
        <p:spPr>
          <a:xfrm>
            <a:off x="1154954" y="2603500"/>
            <a:ext cx="9783340" cy="3416300"/>
          </a:xfrm>
        </p:spPr>
        <p:txBody>
          <a:bodyPr>
            <a:normAutofit/>
          </a:bodyPr>
          <a:lstStyle/>
          <a:p>
            <a:r>
              <a:rPr lang="en-US" dirty="0"/>
              <a:t>72% of teens having tried AI companions at least once</a:t>
            </a:r>
          </a:p>
          <a:p>
            <a:r>
              <a:rPr lang="en-US" dirty="0"/>
              <a:t>one in three teens finding conversations with AI companions as or more satisfying than those with real-life friends </a:t>
            </a:r>
          </a:p>
          <a:p>
            <a:r>
              <a:rPr lang="en-US" dirty="0"/>
              <a:t>50% of teens say they distrust information or advice provided by AI companions, but of those who trust AI companions, 23% trust them “completely </a:t>
            </a:r>
          </a:p>
          <a:p>
            <a:r>
              <a:rPr lang="en-US" dirty="0"/>
              <a:t>Younger teens (ages 13 to 14) appear to be more trusting of AI companions compared to older teens (ages 15 to 17) </a:t>
            </a:r>
          </a:p>
          <a:p>
            <a:r>
              <a:rPr lang="en-US" dirty="0"/>
              <a:t>1 in 5 youth stated that they have an AI companion</a:t>
            </a:r>
          </a:p>
          <a:p>
            <a:pPr marL="0" indent="0">
              <a:buNone/>
            </a:pPr>
            <a:r>
              <a:rPr lang="en-US" dirty="0"/>
              <a:t>	* Dr. Marylynn Wei – psychologist and researcher on AI impact on mental health</a:t>
            </a:r>
          </a:p>
          <a:p>
            <a:endParaRPr lang="en-US" dirty="0"/>
          </a:p>
        </p:txBody>
      </p:sp>
    </p:spTree>
    <p:extLst>
      <p:ext uri="{BB962C8B-B14F-4D97-AF65-F5344CB8AC3E}">
        <p14:creationId xmlns:p14="http://schemas.microsoft.com/office/powerpoint/2010/main" val="319707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19A0-8ACE-44A5-9FC3-52F4EC99609F}"/>
              </a:ext>
            </a:extLst>
          </p:cNvPr>
          <p:cNvSpPr>
            <a:spLocks noGrp="1"/>
          </p:cNvSpPr>
          <p:nvPr>
            <p:ph type="title" idx="4294967295"/>
          </p:nvPr>
        </p:nvSpPr>
        <p:spPr>
          <a:xfrm>
            <a:off x="0" y="593725"/>
            <a:ext cx="3200400" cy="1195388"/>
          </a:xfrm>
        </p:spPr>
        <p:txBody>
          <a:bodyPr>
            <a:normAutofit fontScale="90000"/>
          </a:bodyPr>
          <a:lstStyle/>
          <a:p>
            <a:r>
              <a:rPr lang="en-US" sz="3600" dirty="0">
                <a:solidFill>
                  <a:schemeClr val="tx1"/>
                </a:solidFill>
              </a:rPr>
              <a:t>OSPF Training and Resources</a:t>
            </a:r>
          </a:p>
        </p:txBody>
      </p:sp>
      <p:pic>
        <p:nvPicPr>
          <p:cNvPr id="9" name="Picture 8" descr="A close up of a logo&#10;&#10;Description automatically generated">
            <a:extLst>
              <a:ext uri="{FF2B5EF4-FFF2-40B4-BE49-F238E27FC236}">
                <a16:creationId xmlns:a16="http://schemas.microsoft.com/office/drawing/2014/main" id="{D31C4BF4-3B99-4C79-82EF-6916B1EB9CCB}"/>
              </a:ext>
            </a:extLst>
          </p:cNvPr>
          <p:cNvPicPr>
            <a:picLocks noChangeAspect="1"/>
          </p:cNvPicPr>
          <p:nvPr/>
        </p:nvPicPr>
        <p:blipFill>
          <a:blip r:embed="rId2"/>
          <a:stretch>
            <a:fillRect/>
          </a:stretch>
        </p:blipFill>
        <p:spPr>
          <a:xfrm>
            <a:off x="4753703" y="1875657"/>
            <a:ext cx="3558884" cy="2029881"/>
          </a:xfrm>
          <a:prstGeom prst="rect">
            <a:avLst/>
          </a:prstGeom>
        </p:spPr>
      </p:pic>
      <p:pic>
        <p:nvPicPr>
          <p:cNvPr id="10" name="Picture 9" descr="A close up of a mans face&#10;&#10;Description automatically generated">
            <a:extLst>
              <a:ext uri="{FF2B5EF4-FFF2-40B4-BE49-F238E27FC236}">
                <a16:creationId xmlns:a16="http://schemas.microsoft.com/office/drawing/2014/main" id="{C96C5567-D990-4D0B-B9F3-50884D0AA502}"/>
              </a:ext>
            </a:extLst>
          </p:cNvPr>
          <p:cNvPicPr>
            <a:picLocks noChangeAspect="1"/>
          </p:cNvPicPr>
          <p:nvPr/>
        </p:nvPicPr>
        <p:blipFill rotWithShape="1">
          <a:blip r:embed="rId3"/>
          <a:srcRect l="24086" r="25258"/>
          <a:stretch/>
        </p:blipFill>
        <p:spPr>
          <a:xfrm>
            <a:off x="4619804" y="305674"/>
            <a:ext cx="1475823" cy="1524714"/>
          </a:xfrm>
          <a:prstGeom prst="rect">
            <a:avLst/>
          </a:prstGeom>
        </p:spPr>
      </p:pic>
      <p:pic>
        <p:nvPicPr>
          <p:cNvPr id="11" name="Picture 10" descr="A close up of a logo&#10;&#10;Description automatically generated">
            <a:extLst>
              <a:ext uri="{FF2B5EF4-FFF2-40B4-BE49-F238E27FC236}">
                <a16:creationId xmlns:a16="http://schemas.microsoft.com/office/drawing/2014/main" id="{01A9CE81-6E57-4109-8B5E-46BDFB222C55}"/>
              </a:ext>
            </a:extLst>
          </p:cNvPr>
          <p:cNvPicPr>
            <a:picLocks noChangeAspect="1"/>
          </p:cNvPicPr>
          <p:nvPr/>
        </p:nvPicPr>
        <p:blipFill>
          <a:blip r:embed="rId4"/>
          <a:stretch>
            <a:fillRect/>
          </a:stretch>
        </p:blipFill>
        <p:spPr>
          <a:xfrm>
            <a:off x="7240511" y="461242"/>
            <a:ext cx="2791079" cy="1569983"/>
          </a:xfrm>
          <a:prstGeom prst="rect">
            <a:avLst/>
          </a:prstGeom>
        </p:spPr>
      </p:pic>
      <p:graphicFrame>
        <p:nvGraphicFramePr>
          <p:cNvPr id="20" name="Text Placeholder 3">
            <a:extLst>
              <a:ext uri="{FF2B5EF4-FFF2-40B4-BE49-F238E27FC236}">
                <a16:creationId xmlns:a16="http://schemas.microsoft.com/office/drawing/2014/main" id="{2514C93A-EFF6-8207-D4AB-3DC503E98DEF}"/>
              </a:ext>
            </a:extLst>
          </p:cNvPr>
          <p:cNvGraphicFramePr/>
          <p:nvPr>
            <p:extLst>
              <p:ext uri="{D42A27DB-BD31-4B8C-83A1-F6EECF244321}">
                <p14:modId xmlns:p14="http://schemas.microsoft.com/office/powerpoint/2010/main" val="753646168"/>
              </p:ext>
            </p:extLst>
          </p:nvPr>
        </p:nvGraphicFramePr>
        <p:xfrm>
          <a:off x="0" y="1830388"/>
          <a:ext cx="4227512" cy="4475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8E3A8D89-C814-5168-5ADD-ED279D77CB92}"/>
              </a:ext>
            </a:extLst>
          </p:cNvPr>
          <p:cNvPicPr>
            <a:picLocks noChangeAspect="1"/>
          </p:cNvPicPr>
          <p:nvPr/>
        </p:nvPicPr>
        <p:blipFill>
          <a:blip r:embed="rId10"/>
          <a:stretch>
            <a:fillRect/>
          </a:stretch>
        </p:blipFill>
        <p:spPr>
          <a:xfrm>
            <a:off x="8484001" y="2433766"/>
            <a:ext cx="2592092" cy="1380205"/>
          </a:xfrm>
          <a:prstGeom prst="rect">
            <a:avLst/>
          </a:prstGeom>
        </p:spPr>
      </p:pic>
      <p:pic>
        <p:nvPicPr>
          <p:cNvPr id="6" name="Picture 5">
            <a:extLst>
              <a:ext uri="{FF2B5EF4-FFF2-40B4-BE49-F238E27FC236}">
                <a16:creationId xmlns:a16="http://schemas.microsoft.com/office/drawing/2014/main" id="{60D2C9DE-467D-BC76-5F0A-C4E9D36F8243}"/>
              </a:ext>
            </a:extLst>
          </p:cNvPr>
          <p:cNvPicPr>
            <a:picLocks noChangeAspect="1"/>
          </p:cNvPicPr>
          <p:nvPr/>
        </p:nvPicPr>
        <p:blipFill>
          <a:blip r:embed="rId11"/>
          <a:stretch>
            <a:fillRect/>
          </a:stretch>
        </p:blipFill>
        <p:spPr>
          <a:xfrm>
            <a:off x="5246549" y="4217006"/>
            <a:ext cx="2573192" cy="2079139"/>
          </a:xfrm>
          <a:prstGeom prst="rect">
            <a:avLst/>
          </a:prstGeom>
        </p:spPr>
      </p:pic>
      <p:pic>
        <p:nvPicPr>
          <p:cNvPr id="7" name="Picture 6">
            <a:extLst>
              <a:ext uri="{FF2B5EF4-FFF2-40B4-BE49-F238E27FC236}">
                <a16:creationId xmlns:a16="http://schemas.microsoft.com/office/drawing/2014/main" id="{BB97BEFF-397C-120F-8AA2-21BD3A6271EF}"/>
              </a:ext>
            </a:extLst>
          </p:cNvPr>
          <p:cNvPicPr>
            <a:picLocks noChangeAspect="1"/>
          </p:cNvPicPr>
          <p:nvPr/>
        </p:nvPicPr>
        <p:blipFill>
          <a:blip r:embed="rId12"/>
          <a:stretch>
            <a:fillRect/>
          </a:stretch>
        </p:blipFill>
        <p:spPr>
          <a:xfrm>
            <a:off x="8010207" y="4619052"/>
            <a:ext cx="3539680" cy="1275046"/>
          </a:xfrm>
          <a:prstGeom prst="rect">
            <a:avLst/>
          </a:prstGeom>
        </p:spPr>
      </p:pic>
    </p:spTree>
    <p:extLst>
      <p:ext uri="{BB962C8B-B14F-4D97-AF65-F5344CB8AC3E}">
        <p14:creationId xmlns:p14="http://schemas.microsoft.com/office/powerpoint/2010/main" val="181294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57E6-A14E-BF41-8A37-B9463DFCF35C}"/>
              </a:ext>
            </a:extLst>
          </p:cNvPr>
          <p:cNvSpPr>
            <a:spLocks noGrp="1"/>
          </p:cNvSpPr>
          <p:nvPr>
            <p:ph type="title"/>
          </p:nvPr>
        </p:nvSpPr>
        <p:spPr/>
        <p:txBody>
          <a:bodyPr/>
          <a:lstStyle/>
          <a:p>
            <a:r>
              <a:rPr lang="en-US"/>
              <a:t>Contact Info</a:t>
            </a:r>
            <a:endParaRPr lang="en-US" dirty="0"/>
          </a:p>
        </p:txBody>
      </p:sp>
      <p:graphicFrame>
        <p:nvGraphicFramePr>
          <p:cNvPr id="5" name="Content Placeholder 2">
            <a:extLst>
              <a:ext uri="{FF2B5EF4-FFF2-40B4-BE49-F238E27FC236}">
                <a16:creationId xmlns:a16="http://schemas.microsoft.com/office/drawing/2014/main" id="{FF787917-1805-5AF4-FAD9-E94D8E7F3324}"/>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29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90" y="501885"/>
            <a:ext cx="6743844" cy="1609344"/>
          </a:xfrm>
        </p:spPr>
        <p:txBody>
          <a:bodyPr>
            <a:normAutofit/>
          </a:bodyPr>
          <a:lstStyle/>
          <a:p>
            <a:r>
              <a:rPr lang="en-US" b="1" dirty="0"/>
              <a:t>Suicide in Ohio</a:t>
            </a:r>
          </a:p>
        </p:txBody>
      </p:sp>
      <p:sp>
        <p:nvSpPr>
          <p:cNvPr id="4" name="Text Placeholder 3"/>
          <p:cNvSpPr>
            <a:spLocks noGrp="1"/>
          </p:cNvSpPr>
          <p:nvPr>
            <p:ph idx="1"/>
          </p:nvPr>
        </p:nvSpPr>
        <p:spPr>
          <a:xfrm>
            <a:off x="382280" y="2456732"/>
            <a:ext cx="5029170" cy="3715468"/>
          </a:xfrm>
        </p:spPr>
        <p:txBody>
          <a:bodyPr>
            <a:normAutofit fontScale="70000" lnSpcReduction="20000"/>
          </a:bodyPr>
          <a:lstStyle/>
          <a:p>
            <a:pPr marL="0" indent="0">
              <a:buNone/>
            </a:pPr>
            <a:endParaRPr lang="en-US" sz="1500" dirty="0"/>
          </a:p>
          <a:p>
            <a:pPr>
              <a:buFont typeface="Wingdings" panose="05000000000000000000" pitchFamily="2" charset="2"/>
              <a:buChar char="ü"/>
            </a:pPr>
            <a:r>
              <a:rPr lang="en-US" sz="1500" dirty="0"/>
              <a:t>Five people die every day of suicide in Ohio (1,833 deaths in 2024)</a:t>
            </a:r>
          </a:p>
          <a:p>
            <a:pPr>
              <a:buFont typeface="Wingdings" panose="05000000000000000000" pitchFamily="2" charset="2"/>
              <a:buChar char="ü"/>
            </a:pPr>
            <a:r>
              <a:rPr lang="en-US" sz="1500" dirty="0"/>
              <a:t>Suicide is the 2</a:t>
            </a:r>
            <a:r>
              <a:rPr lang="en-US" sz="1500" baseline="30000" dirty="0"/>
              <a:t>nd</a:t>
            </a:r>
            <a:r>
              <a:rPr lang="en-US" sz="1500" dirty="0"/>
              <a:t> leading cause of death in people ages 10-14 and 20-34</a:t>
            </a:r>
          </a:p>
          <a:p>
            <a:pPr>
              <a:buFont typeface="Wingdings" panose="05000000000000000000" pitchFamily="2" charset="2"/>
              <a:buChar char="ü"/>
            </a:pPr>
            <a:r>
              <a:rPr lang="en-US" sz="1500" dirty="0"/>
              <a:t>The majority of suicides in Ohio are in adult men (80% of all suicides) and the highest suicide rate occurs in older men (age 75 and older)</a:t>
            </a:r>
          </a:p>
          <a:p>
            <a:pPr>
              <a:buFont typeface="Wingdings" panose="05000000000000000000" pitchFamily="2" charset="2"/>
              <a:buChar char="ü"/>
            </a:pPr>
            <a:r>
              <a:rPr lang="en-US" sz="1500" dirty="0"/>
              <a:t>SE Ohio – traditionally highest suicide rates in Ohio</a:t>
            </a:r>
          </a:p>
          <a:p>
            <a:pPr>
              <a:buFont typeface="Wingdings" panose="05000000000000000000" pitchFamily="2" charset="2"/>
              <a:buChar char="ü"/>
            </a:pPr>
            <a:r>
              <a:rPr lang="en-US" sz="1500" dirty="0"/>
              <a:t>Athens County – 13.9/100,000</a:t>
            </a:r>
          </a:p>
          <a:p>
            <a:pPr lvl="1">
              <a:buFont typeface="Wingdings" panose="05000000000000000000" pitchFamily="2" charset="2"/>
              <a:buChar char="ü"/>
            </a:pPr>
            <a:r>
              <a:rPr lang="en-US" sz="1500" dirty="0"/>
              <a:t>2019 – 11 suicides</a:t>
            </a:r>
          </a:p>
          <a:p>
            <a:pPr lvl="1">
              <a:buFont typeface="Wingdings" panose="05000000000000000000" pitchFamily="2" charset="2"/>
              <a:buChar char="ü"/>
            </a:pPr>
            <a:r>
              <a:rPr lang="en-US" sz="1500" dirty="0"/>
              <a:t>2020 – 7 suicides</a:t>
            </a:r>
          </a:p>
          <a:p>
            <a:pPr lvl="1">
              <a:buFont typeface="Wingdings" panose="05000000000000000000" pitchFamily="2" charset="2"/>
              <a:buChar char="ü"/>
            </a:pPr>
            <a:r>
              <a:rPr lang="en-US" sz="1500" dirty="0"/>
              <a:t>2021 – 9 suicides</a:t>
            </a:r>
          </a:p>
          <a:p>
            <a:pPr lvl="1">
              <a:buFont typeface="Wingdings" panose="05000000000000000000" pitchFamily="2" charset="2"/>
              <a:buChar char="ü"/>
            </a:pPr>
            <a:r>
              <a:rPr lang="en-US" sz="1500" dirty="0"/>
              <a:t>2022 – 9 suicides</a:t>
            </a:r>
          </a:p>
          <a:p>
            <a:pPr lvl="1">
              <a:buFont typeface="Wingdings" panose="05000000000000000000" pitchFamily="2" charset="2"/>
              <a:buChar char="ü"/>
            </a:pPr>
            <a:r>
              <a:rPr lang="en-US" sz="1500" dirty="0"/>
              <a:t>2023 – 9 suicides</a:t>
            </a:r>
          </a:p>
          <a:p>
            <a:pPr lvl="1">
              <a:buFont typeface="Wingdings" panose="05000000000000000000" pitchFamily="2" charset="2"/>
              <a:buChar char="ü"/>
            </a:pPr>
            <a:r>
              <a:rPr lang="en-US" sz="1500" dirty="0"/>
              <a:t>2024 – 11 suicides</a:t>
            </a:r>
          </a:p>
        </p:txBody>
      </p:sp>
      <p:graphicFrame>
        <p:nvGraphicFramePr>
          <p:cNvPr id="3" name="Chart 2">
            <a:extLst>
              <a:ext uri="{FF2B5EF4-FFF2-40B4-BE49-F238E27FC236}">
                <a16:creationId xmlns:a16="http://schemas.microsoft.com/office/drawing/2014/main" id="{B54B39A5-50DA-9D65-3D81-986133BD3279}"/>
              </a:ext>
            </a:extLst>
          </p:cNvPr>
          <p:cNvGraphicFramePr/>
          <p:nvPr>
            <p:extLst>
              <p:ext uri="{D42A27DB-BD31-4B8C-83A1-F6EECF244321}">
                <p14:modId xmlns:p14="http://schemas.microsoft.com/office/powerpoint/2010/main" val="2758073194"/>
              </p:ext>
            </p:extLst>
          </p:nvPr>
        </p:nvGraphicFramePr>
        <p:xfrm>
          <a:off x="5906125" y="2456732"/>
          <a:ext cx="5903595" cy="3380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39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4473-4E52-E3BD-7354-57767BCC8869}"/>
              </a:ext>
            </a:extLst>
          </p:cNvPr>
          <p:cNvSpPr>
            <a:spLocks noGrp="1"/>
          </p:cNvSpPr>
          <p:nvPr>
            <p:ph type="title"/>
          </p:nvPr>
        </p:nvSpPr>
        <p:spPr>
          <a:xfrm>
            <a:off x="1154954" y="973668"/>
            <a:ext cx="9386525" cy="706964"/>
          </a:xfrm>
        </p:spPr>
        <p:txBody>
          <a:bodyPr/>
          <a:lstStyle/>
          <a:p>
            <a:r>
              <a:rPr lang="en-US" dirty="0"/>
              <a:t>Hocking and Vinton Counties – 2019-2023</a:t>
            </a:r>
          </a:p>
        </p:txBody>
      </p:sp>
      <p:sp>
        <p:nvSpPr>
          <p:cNvPr id="3" name="Text Placeholder 2">
            <a:extLst>
              <a:ext uri="{FF2B5EF4-FFF2-40B4-BE49-F238E27FC236}">
                <a16:creationId xmlns:a16="http://schemas.microsoft.com/office/drawing/2014/main" id="{F64513F7-0A62-B4EA-6394-3FB746E806A5}"/>
              </a:ext>
            </a:extLst>
          </p:cNvPr>
          <p:cNvSpPr>
            <a:spLocks noGrp="1"/>
          </p:cNvSpPr>
          <p:nvPr>
            <p:ph type="body" idx="1"/>
          </p:nvPr>
        </p:nvSpPr>
        <p:spPr/>
        <p:txBody>
          <a:bodyPr/>
          <a:lstStyle/>
          <a:p>
            <a:r>
              <a:rPr lang="en-US" dirty="0"/>
              <a:t>Hocking County – 21.9 </a:t>
            </a:r>
          </a:p>
        </p:txBody>
      </p:sp>
      <p:graphicFrame>
        <p:nvGraphicFramePr>
          <p:cNvPr id="8" name="Content Placeholder 7">
            <a:extLst>
              <a:ext uri="{FF2B5EF4-FFF2-40B4-BE49-F238E27FC236}">
                <a16:creationId xmlns:a16="http://schemas.microsoft.com/office/drawing/2014/main" id="{1F2678D0-BCD5-6CBD-F26F-BECD73AEF52D}"/>
              </a:ext>
            </a:extLst>
          </p:cNvPr>
          <p:cNvGraphicFramePr>
            <a:graphicFrameLocks noGrp="1"/>
          </p:cNvGraphicFramePr>
          <p:nvPr>
            <p:ph sz="half" idx="2"/>
            <p:extLst>
              <p:ext uri="{D42A27DB-BD31-4B8C-83A1-F6EECF244321}">
                <p14:modId xmlns:p14="http://schemas.microsoft.com/office/powerpoint/2010/main" val="3231593415"/>
              </p:ext>
            </p:extLst>
          </p:nvPr>
        </p:nvGraphicFramePr>
        <p:xfrm>
          <a:off x="1155700" y="3179763"/>
          <a:ext cx="4824413" cy="28400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6C94BF3-C1F3-DF5B-1313-6058F25E3B23}"/>
              </a:ext>
            </a:extLst>
          </p:cNvPr>
          <p:cNvSpPr>
            <a:spLocks noGrp="1"/>
          </p:cNvSpPr>
          <p:nvPr>
            <p:ph type="body" sz="quarter" idx="3"/>
          </p:nvPr>
        </p:nvSpPr>
        <p:spPr/>
        <p:txBody>
          <a:bodyPr/>
          <a:lstStyle/>
          <a:p>
            <a:r>
              <a:rPr lang="en-US" dirty="0"/>
              <a:t>Vinton County – 31.6</a:t>
            </a:r>
          </a:p>
        </p:txBody>
      </p:sp>
      <p:graphicFrame>
        <p:nvGraphicFramePr>
          <p:cNvPr id="9" name="Content Placeholder 8">
            <a:extLst>
              <a:ext uri="{FF2B5EF4-FFF2-40B4-BE49-F238E27FC236}">
                <a16:creationId xmlns:a16="http://schemas.microsoft.com/office/drawing/2014/main" id="{0D1A0736-A6E9-A78D-1E34-0F4182347105}"/>
              </a:ext>
            </a:extLst>
          </p:cNvPr>
          <p:cNvGraphicFramePr>
            <a:graphicFrameLocks noGrp="1"/>
          </p:cNvGraphicFramePr>
          <p:nvPr>
            <p:ph sz="quarter" idx="4"/>
            <p:extLst>
              <p:ext uri="{D42A27DB-BD31-4B8C-83A1-F6EECF244321}">
                <p14:modId xmlns:p14="http://schemas.microsoft.com/office/powerpoint/2010/main" val="4235775369"/>
              </p:ext>
            </p:extLst>
          </p:nvPr>
        </p:nvGraphicFramePr>
        <p:xfrm>
          <a:off x="6208713" y="3179763"/>
          <a:ext cx="4824412" cy="2840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94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1F68-355D-34F3-E595-49FD1FB99587}"/>
              </a:ext>
            </a:extLst>
          </p:cNvPr>
          <p:cNvSpPr>
            <a:spLocks noGrp="1"/>
          </p:cNvSpPr>
          <p:nvPr>
            <p:ph type="title"/>
          </p:nvPr>
        </p:nvSpPr>
        <p:spPr>
          <a:xfrm>
            <a:off x="1154954" y="973668"/>
            <a:ext cx="8761413" cy="706964"/>
          </a:xfrm>
        </p:spPr>
        <p:txBody>
          <a:bodyPr>
            <a:normAutofit/>
          </a:bodyPr>
          <a:lstStyle/>
          <a:p>
            <a:r>
              <a:rPr lang="en-US" b="1">
                <a:solidFill>
                  <a:srgbClr val="EBEBEB"/>
                </a:solidFill>
              </a:rPr>
              <a:t>Suicide in Older Adults</a:t>
            </a:r>
          </a:p>
        </p:txBody>
      </p:sp>
      <p:sp>
        <p:nvSpPr>
          <p:cNvPr id="17" name="Content Placeholder 2">
            <a:extLst>
              <a:ext uri="{FF2B5EF4-FFF2-40B4-BE49-F238E27FC236}">
                <a16:creationId xmlns:a16="http://schemas.microsoft.com/office/drawing/2014/main" id="{677D253B-E02D-C87F-BDEE-067FD5AC92AC}"/>
              </a:ext>
            </a:extLst>
          </p:cNvPr>
          <p:cNvSpPr>
            <a:spLocks noGrp="1"/>
          </p:cNvSpPr>
          <p:nvPr>
            <p:ph idx="1"/>
          </p:nvPr>
        </p:nvSpPr>
        <p:spPr>
          <a:xfrm>
            <a:off x="1154954" y="2603500"/>
            <a:ext cx="6397313" cy="3416300"/>
          </a:xfrm>
        </p:spPr>
        <p:txBody>
          <a:bodyPr anchor="ctr">
            <a:normAutofit/>
          </a:bodyPr>
          <a:lstStyle/>
          <a:p>
            <a:pPr>
              <a:lnSpc>
                <a:spcPct val="90000"/>
              </a:lnSpc>
            </a:pPr>
            <a:r>
              <a:rPr lang="en-US" sz="1500" i="0">
                <a:effectLst/>
              </a:rPr>
              <a:t>Suicide is one of the leading causes of death in Ohio and the U.S., and rates are on the rise—especially among people age 65 and over.</a:t>
            </a:r>
          </a:p>
          <a:p>
            <a:pPr>
              <a:lnSpc>
                <a:spcPct val="90000"/>
              </a:lnSpc>
            </a:pPr>
            <a:r>
              <a:rPr lang="en-US" sz="1500" b="0" i="0">
                <a:effectLst/>
              </a:rPr>
              <a:t>While older adults comprise just 16.8% of the population, they make up approximately 22% of suicides.</a:t>
            </a:r>
            <a:endParaRPr lang="en-US" sz="1500" b="1"/>
          </a:p>
          <a:p>
            <a:pPr>
              <a:lnSpc>
                <a:spcPct val="90000"/>
              </a:lnSpc>
            </a:pPr>
            <a:r>
              <a:rPr lang="en-US" sz="1500" b="0" i="0">
                <a:effectLst/>
              </a:rPr>
              <a:t>Men age 75 and older face the highest overall rate of suicide.</a:t>
            </a:r>
            <a:endParaRPr lang="en-US" sz="1500" b="1" i="0">
              <a:effectLst/>
            </a:endParaRPr>
          </a:p>
          <a:p>
            <a:pPr>
              <a:lnSpc>
                <a:spcPct val="90000"/>
              </a:lnSpc>
            </a:pPr>
            <a:r>
              <a:rPr lang="en-US" sz="1500" b="0" i="0">
                <a:effectLst/>
              </a:rPr>
              <a:t>Older adults tend to plan suicide more carefully. They are also more likely to use more lethal methods.</a:t>
            </a:r>
            <a:endParaRPr lang="en-US" sz="1500" b="1"/>
          </a:p>
          <a:p>
            <a:pPr>
              <a:lnSpc>
                <a:spcPct val="90000"/>
              </a:lnSpc>
            </a:pPr>
            <a:r>
              <a:rPr lang="en-US" sz="1500" b="0" i="0">
                <a:effectLst/>
              </a:rPr>
              <a:t>Among people who attempt suicide, one in four older adults will succeed, compared to 1 in 200 youths.</a:t>
            </a:r>
            <a:r>
              <a:rPr lang="en-US" sz="1500" b="1" i="0">
                <a:effectLst/>
              </a:rPr>
              <a:t> </a:t>
            </a:r>
            <a:r>
              <a:rPr lang="en-US" sz="1500" b="0" i="0">
                <a:effectLst/>
              </a:rPr>
              <a:t>Even if an older adults fails a suicide attempt, they are less likely to recover from the effects due to frailty or underlying health conditions.</a:t>
            </a:r>
          </a:p>
        </p:txBody>
      </p:sp>
      <p:pic>
        <p:nvPicPr>
          <p:cNvPr id="7" name="Picture 6">
            <a:extLst>
              <a:ext uri="{FF2B5EF4-FFF2-40B4-BE49-F238E27FC236}">
                <a16:creationId xmlns:a16="http://schemas.microsoft.com/office/drawing/2014/main" id="{8338A413-9618-4AB4-4A50-16AAA1F8AC1E}"/>
              </a:ext>
            </a:extLst>
          </p:cNvPr>
          <p:cNvPicPr>
            <a:picLocks noChangeAspect="1"/>
          </p:cNvPicPr>
          <p:nvPr/>
        </p:nvPicPr>
        <p:blipFill>
          <a:blip r:embed="rId2"/>
          <a:stretch>
            <a:fillRect/>
          </a:stretch>
        </p:blipFill>
        <p:spPr>
          <a:xfrm>
            <a:off x="8020571" y="3154515"/>
            <a:ext cx="3080048" cy="231003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5432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DC0F2C-5C27-4EC6-9754-B361B0C72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E77E138-7645-4D07-B09A-9F3642A685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6858000"/>
            <a:chOff x="0" y="0"/>
            <a:chExt cx="12192000" cy="6858000"/>
          </a:xfrm>
        </p:grpSpPr>
        <p:sp>
          <p:nvSpPr>
            <p:cNvPr id="15" name="Rectangle 14">
              <a:extLst>
                <a:ext uri="{FF2B5EF4-FFF2-40B4-BE49-F238E27FC236}">
                  <a16:creationId xmlns:a16="http://schemas.microsoft.com/office/drawing/2014/main" id="{A56C5CFB-285C-4778-978B-B23EF471F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50C4BFD8-0A80-40F1-9F9B-E9981F6B7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6F080229-11A6-48C1-B5FC-010FF29E7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34F3838-F7FD-4275-8FE5-11B53CF3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0014878A-F933-408B-A8C5-8853A9EB4D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A4358457-400C-407C-B1C7-322E3A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BB5C445F-93DC-425D-8531-0B9FF4434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2" name="Freeform 5">
              <a:extLst>
                <a:ext uri="{FF2B5EF4-FFF2-40B4-BE49-F238E27FC236}">
                  <a16:creationId xmlns:a16="http://schemas.microsoft.com/office/drawing/2014/main" id="{FD7CA6C4-0411-42B4-9084-F7340B4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B0122352-D2A8-463A-98F7-51B4C4409D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FD6C29E2-26EE-F219-489F-3820B03B8983}"/>
              </a:ext>
            </a:extLst>
          </p:cNvPr>
          <p:cNvSpPr>
            <a:spLocks noGrp="1"/>
          </p:cNvSpPr>
          <p:nvPr>
            <p:ph type="title"/>
          </p:nvPr>
        </p:nvSpPr>
        <p:spPr>
          <a:xfrm>
            <a:off x="1154954" y="5385410"/>
            <a:ext cx="8761413" cy="706964"/>
          </a:xfrm>
        </p:spPr>
        <p:txBody>
          <a:bodyPr>
            <a:normAutofit/>
          </a:bodyPr>
          <a:lstStyle/>
          <a:p>
            <a:r>
              <a:rPr lang="en-US">
                <a:solidFill>
                  <a:srgbClr val="EBEBEB"/>
                </a:solidFill>
              </a:rPr>
              <a:t>Suicide Attempts</a:t>
            </a:r>
          </a:p>
        </p:txBody>
      </p:sp>
      <p:sp>
        <p:nvSpPr>
          <p:cNvPr id="25" name="Rectangle 24">
            <a:extLst>
              <a:ext uri="{FF2B5EF4-FFF2-40B4-BE49-F238E27FC236}">
                <a16:creationId xmlns:a16="http://schemas.microsoft.com/office/drawing/2014/main" id="{8F6A0E89-562A-4A9E-98AC-2BA897ABB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C1C2CCF9-A54C-5BDE-2D87-EE9356B6FFBF}"/>
              </a:ext>
            </a:extLst>
          </p:cNvPr>
          <p:cNvGraphicFramePr>
            <a:graphicFrameLocks noGrp="1"/>
          </p:cNvGraphicFramePr>
          <p:nvPr>
            <p:ph idx="1"/>
            <p:extLst>
              <p:ext uri="{D42A27DB-BD31-4B8C-83A1-F6EECF244321}">
                <p14:modId xmlns:p14="http://schemas.microsoft.com/office/powerpoint/2010/main" val="2463761549"/>
              </p:ext>
            </p:extLst>
          </p:nvPr>
        </p:nvGraphicFramePr>
        <p:xfrm>
          <a:off x="1286934" y="116459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0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4" name="Rectangle 1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16" name="Rectangle 1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EF8D079-4F93-E1AB-E2C6-90F105A239FA}"/>
              </a:ext>
            </a:extLst>
          </p:cNvPr>
          <p:cNvSpPr>
            <a:spLocks noGrp="1"/>
          </p:cNvSpPr>
          <p:nvPr>
            <p:ph type="title"/>
          </p:nvPr>
        </p:nvSpPr>
        <p:spPr>
          <a:xfrm>
            <a:off x="7023731" y="2586454"/>
            <a:ext cx="4535926" cy="3153753"/>
          </a:xfrm>
        </p:spPr>
        <p:txBody>
          <a:bodyPr vert="horz" lIns="91440" tIns="45720" rIns="91440" bIns="45720" rtlCol="0" anchor="b">
            <a:normAutofit fontScale="90000"/>
          </a:bodyPr>
          <a:lstStyle/>
          <a:p>
            <a:r>
              <a:rPr lang="en-US" sz="5400" b="0" i="0" kern="1200" dirty="0">
                <a:solidFill>
                  <a:srgbClr val="EBEBEB"/>
                </a:solidFill>
                <a:latin typeface="+mj-lt"/>
                <a:ea typeface="+mj-ea"/>
                <a:cs typeface="+mj-cs"/>
              </a:rPr>
              <a:t>Suicide Prevention Reaches  Across the Prevention Spectrum</a:t>
            </a:r>
          </a:p>
        </p:txBody>
      </p:sp>
      <p:grpSp>
        <p:nvGrpSpPr>
          <p:cNvPr id="117" name="Group 116">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08" name="Rectangle 107">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10"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8" name="Picture 7" descr="A diagram of suicide prevention&#10;&#10;Description automatically generated">
            <a:extLst>
              <a:ext uri="{FF2B5EF4-FFF2-40B4-BE49-F238E27FC236}">
                <a16:creationId xmlns:a16="http://schemas.microsoft.com/office/drawing/2014/main" id="{FD6BF617-E42E-380F-8CE4-4E91E7CD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63" y="1117792"/>
            <a:ext cx="4983737" cy="4622415"/>
          </a:xfrm>
          <a:prstGeom prst="rect">
            <a:avLst/>
          </a:prstGeom>
        </p:spPr>
      </p:pic>
    </p:spTree>
    <p:extLst>
      <p:ext uri="{BB962C8B-B14F-4D97-AF65-F5344CB8AC3E}">
        <p14:creationId xmlns:p14="http://schemas.microsoft.com/office/powerpoint/2010/main" val="61507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p:cNvSpPr>
            <a:spLocks noGrp="1"/>
          </p:cNvSpPr>
          <p:nvPr>
            <p:ph type="title"/>
          </p:nvPr>
        </p:nvSpPr>
        <p:spPr>
          <a:xfrm>
            <a:off x="639098" y="629265"/>
            <a:ext cx="6072776" cy="1622322"/>
          </a:xfrm>
        </p:spPr>
        <p:txBody>
          <a:bodyPr>
            <a:normAutofit/>
          </a:bodyPr>
          <a:lstStyle/>
          <a:p>
            <a:r>
              <a:rPr lang="en-US" dirty="0">
                <a:ln w="22225">
                  <a:solidFill>
                    <a:srgbClr val="FFFFFF"/>
                  </a:solidFill>
                </a:ln>
                <a:solidFill>
                  <a:srgbClr val="FFFFFF"/>
                </a:solidFill>
              </a:rPr>
              <a:t>Suicide – Multifaceted “Perfect Storm”</a:t>
            </a:r>
          </a:p>
        </p:txBody>
      </p:sp>
      <p:pic>
        <p:nvPicPr>
          <p:cNvPr id="3" name="Picture 2">
            <a:extLst>
              <a:ext uri="{FF2B5EF4-FFF2-40B4-BE49-F238E27FC236}">
                <a16:creationId xmlns:a16="http://schemas.microsoft.com/office/drawing/2014/main" id="{272E7654-35F1-F9B3-07D2-AE21ADBCEC83}"/>
              </a:ext>
            </a:extLst>
          </p:cNvPr>
          <p:cNvPicPr>
            <a:picLocks noChangeAspect="1"/>
          </p:cNvPicPr>
          <p:nvPr/>
        </p:nvPicPr>
        <p:blipFill rotWithShape="1">
          <a:blip r:embed="rId2"/>
          <a:srcRect l="22975" r="32933"/>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p:cNvSpPr>
            <a:spLocks noGrp="1"/>
          </p:cNvSpPr>
          <p:nvPr>
            <p:ph idx="1"/>
          </p:nvPr>
        </p:nvSpPr>
        <p:spPr>
          <a:xfrm>
            <a:off x="639098" y="2418735"/>
            <a:ext cx="6072776" cy="3811740"/>
          </a:xfrm>
        </p:spPr>
        <p:txBody>
          <a:bodyPr anchor="ctr">
            <a:normAutofit lnSpcReduction="10000"/>
          </a:bodyPr>
          <a:lstStyle/>
          <a:p>
            <a:pPr marL="0" indent="0">
              <a:lnSpc>
                <a:spcPct val="90000"/>
              </a:lnSpc>
              <a:buNone/>
            </a:pPr>
            <a:endParaRPr lang="en-US" sz="1400" dirty="0">
              <a:solidFill>
                <a:srgbClr val="FFFFFF"/>
              </a:solidFill>
            </a:endParaRPr>
          </a:p>
          <a:p>
            <a:pPr>
              <a:lnSpc>
                <a:spcPct val="90000"/>
              </a:lnSpc>
            </a:pPr>
            <a:r>
              <a:rPr lang="en-US" sz="1400" dirty="0">
                <a:solidFill>
                  <a:srgbClr val="FFFFFF"/>
                </a:solidFill>
              </a:rPr>
              <a:t>Usually not a single event</a:t>
            </a:r>
          </a:p>
          <a:p>
            <a:pPr>
              <a:lnSpc>
                <a:spcPct val="90000"/>
              </a:lnSpc>
            </a:pPr>
            <a:r>
              <a:rPr lang="en-US" sz="1400" dirty="0">
                <a:solidFill>
                  <a:srgbClr val="FFFFFF"/>
                </a:solidFill>
              </a:rPr>
              <a:t>Intersection between burdensomeness and loneliness</a:t>
            </a:r>
          </a:p>
          <a:p>
            <a:pPr>
              <a:lnSpc>
                <a:spcPct val="90000"/>
              </a:lnSpc>
            </a:pPr>
            <a:r>
              <a:rPr lang="en-US" sz="1400" dirty="0">
                <a:solidFill>
                  <a:srgbClr val="FFFFFF"/>
                </a:solidFill>
              </a:rPr>
              <a:t>Factors that influence suicide</a:t>
            </a:r>
          </a:p>
          <a:p>
            <a:pPr lvl="1">
              <a:lnSpc>
                <a:spcPct val="90000"/>
              </a:lnSpc>
              <a:buFont typeface="Arial" panose="020B0604020202020204" pitchFamily="34" charset="0"/>
              <a:buChar char="•"/>
            </a:pPr>
            <a:r>
              <a:rPr lang="en-US" sz="1400" dirty="0">
                <a:solidFill>
                  <a:srgbClr val="FFFFFF"/>
                </a:solidFill>
              </a:rPr>
              <a:t>Mental health issues</a:t>
            </a:r>
          </a:p>
          <a:p>
            <a:pPr lvl="1">
              <a:lnSpc>
                <a:spcPct val="90000"/>
              </a:lnSpc>
              <a:buFont typeface="Arial" panose="020B0604020202020204" pitchFamily="34" charset="0"/>
              <a:buChar char="•"/>
            </a:pPr>
            <a:r>
              <a:rPr lang="en-US" sz="1400" dirty="0">
                <a:solidFill>
                  <a:srgbClr val="FFFFFF"/>
                </a:solidFill>
              </a:rPr>
              <a:t>Genetic factors</a:t>
            </a:r>
          </a:p>
          <a:p>
            <a:pPr lvl="1">
              <a:lnSpc>
                <a:spcPct val="90000"/>
              </a:lnSpc>
              <a:buFont typeface="Arial" panose="020B0604020202020204" pitchFamily="34" charset="0"/>
              <a:buChar char="•"/>
            </a:pPr>
            <a:r>
              <a:rPr lang="en-US" sz="1400" dirty="0">
                <a:solidFill>
                  <a:srgbClr val="FFFFFF"/>
                </a:solidFill>
              </a:rPr>
              <a:t>Biological factors – Epilepsy, TBI</a:t>
            </a:r>
          </a:p>
          <a:p>
            <a:pPr lvl="1">
              <a:lnSpc>
                <a:spcPct val="90000"/>
              </a:lnSpc>
              <a:buFont typeface="Arial" panose="020B0604020202020204" pitchFamily="34" charset="0"/>
              <a:buChar char="•"/>
            </a:pPr>
            <a:r>
              <a:rPr lang="en-US" sz="1400" dirty="0">
                <a:solidFill>
                  <a:srgbClr val="FFFFFF"/>
                </a:solidFill>
              </a:rPr>
              <a:t>Past experience – ACE’s and Trauma</a:t>
            </a:r>
          </a:p>
          <a:p>
            <a:pPr lvl="1">
              <a:lnSpc>
                <a:spcPct val="90000"/>
              </a:lnSpc>
              <a:buFont typeface="Arial" panose="020B0604020202020204" pitchFamily="34" charset="0"/>
              <a:buChar char="•"/>
            </a:pPr>
            <a:r>
              <a:rPr lang="en-US" sz="1400" dirty="0">
                <a:solidFill>
                  <a:srgbClr val="FFFFFF"/>
                </a:solidFill>
              </a:rPr>
              <a:t>Life stressors - financial, relationship, </a:t>
            </a:r>
            <a:r>
              <a:rPr lang="en-US" sz="1400">
                <a:solidFill>
                  <a:srgbClr val="FFFFFF"/>
                </a:solidFill>
              </a:rPr>
              <a:t>etc</a:t>
            </a:r>
            <a:endParaRPr lang="en-US" sz="1400" dirty="0">
              <a:solidFill>
                <a:srgbClr val="FFFFFF"/>
              </a:solidFill>
            </a:endParaRPr>
          </a:p>
          <a:p>
            <a:pPr lvl="1">
              <a:lnSpc>
                <a:spcPct val="90000"/>
              </a:lnSpc>
              <a:buFont typeface="Arial" panose="020B0604020202020204" pitchFamily="34" charset="0"/>
              <a:buChar char="•"/>
            </a:pPr>
            <a:r>
              <a:rPr lang="en-US" sz="1400" dirty="0">
                <a:solidFill>
                  <a:srgbClr val="FFFFFF"/>
                </a:solidFill>
              </a:rPr>
              <a:t>Interpersonal connections – withdrawing, lack of connection to others</a:t>
            </a:r>
          </a:p>
          <a:p>
            <a:pPr lvl="1">
              <a:lnSpc>
                <a:spcPct val="90000"/>
              </a:lnSpc>
              <a:buFont typeface="Arial" panose="020B0604020202020204" pitchFamily="34" charset="0"/>
              <a:buChar char="•"/>
            </a:pPr>
            <a:r>
              <a:rPr lang="en-US" sz="1400" dirty="0">
                <a:solidFill>
                  <a:srgbClr val="FFFFFF"/>
                </a:solidFill>
              </a:rPr>
              <a:t>Access to Means</a:t>
            </a:r>
          </a:p>
          <a:p>
            <a:pPr lvl="1">
              <a:lnSpc>
                <a:spcPct val="90000"/>
              </a:lnSpc>
              <a:buFont typeface="Arial" panose="020B0604020202020204" pitchFamily="34" charset="0"/>
              <a:buChar char="•"/>
            </a:pPr>
            <a:r>
              <a:rPr lang="en-US" sz="1400" dirty="0">
                <a:solidFill>
                  <a:srgbClr val="FFFFFF"/>
                </a:solidFill>
              </a:rPr>
              <a:t>Don’t really want to die – just want pain to go away</a:t>
            </a:r>
          </a:p>
          <a:p>
            <a:pPr lvl="1">
              <a:lnSpc>
                <a:spcPct val="90000"/>
              </a:lnSpc>
              <a:buFont typeface="Wingdings" panose="05000000000000000000" pitchFamily="2" charset="2"/>
              <a:buChar char="ü"/>
            </a:pPr>
            <a:endParaRPr lang="en-US" sz="1400" dirty="0">
              <a:solidFill>
                <a:srgbClr val="FFFFFF"/>
              </a:solidFill>
            </a:endParaRPr>
          </a:p>
          <a:p>
            <a:pPr>
              <a:lnSpc>
                <a:spcPct val="90000"/>
              </a:lnSpc>
              <a:buFont typeface="Wingdings" panose="05000000000000000000" pitchFamily="2" charset="2"/>
              <a:buChar char="ü"/>
            </a:pPr>
            <a:endParaRPr lang="en-US" sz="1400" dirty="0">
              <a:solidFill>
                <a:srgbClr val="FFFFFF"/>
              </a:solidFill>
            </a:endParaRPr>
          </a:p>
          <a:p>
            <a:pPr>
              <a:lnSpc>
                <a:spcPct val="90000"/>
              </a:lnSpc>
            </a:pPr>
            <a:endParaRPr lang="en-US" sz="1400" dirty="0">
              <a:solidFill>
                <a:srgbClr val="FFFFFF"/>
              </a:solidFill>
            </a:endParaRPr>
          </a:p>
        </p:txBody>
      </p:sp>
    </p:spTree>
    <p:extLst>
      <p:ext uri="{BB962C8B-B14F-4D97-AF65-F5344CB8AC3E}">
        <p14:creationId xmlns:p14="http://schemas.microsoft.com/office/powerpoint/2010/main" val="35821339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324A-3BFB-5D4B-910D-C11E62D719AA}"/>
              </a:ext>
            </a:extLst>
          </p:cNvPr>
          <p:cNvSpPr>
            <a:spLocks noGrp="1"/>
          </p:cNvSpPr>
          <p:nvPr>
            <p:ph type="title"/>
          </p:nvPr>
        </p:nvSpPr>
        <p:spPr>
          <a:xfrm>
            <a:off x="1097280" y="286603"/>
            <a:ext cx="10058400" cy="1450757"/>
          </a:xfrm>
        </p:spPr>
        <p:txBody>
          <a:bodyPr>
            <a:normAutofit/>
          </a:bodyPr>
          <a:lstStyle/>
          <a:p>
            <a:r>
              <a:rPr lang="en-US" b="1" dirty="0"/>
              <a:t>Mental Health Symptoms</a:t>
            </a:r>
          </a:p>
        </p:txBody>
      </p:sp>
      <p:sp>
        <p:nvSpPr>
          <p:cNvPr id="4" name="Content Placeholder 3">
            <a:extLst>
              <a:ext uri="{FF2B5EF4-FFF2-40B4-BE49-F238E27FC236}">
                <a16:creationId xmlns:a16="http://schemas.microsoft.com/office/drawing/2014/main" id="{2A026B0E-9FD3-F540-A87A-2DE1276B98E0}"/>
              </a:ext>
            </a:extLst>
          </p:cNvPr>
          <p:cNvSpPr>
            <a:spLocks noGrp="1"/>
          </p:cNvSpPr>
          <p:nvPr>
            <p:ph idx="1"/>
          </p:nvPr>
        </p:nvSpPr>
        <p:spPr>
          <a:xfrm>
            <a:off x="1097280" y="2548037"/>
            <a:ext cx="6454987" cy="4023360"/>
          </a:xfrm>
        </p:spPr>
        <p:txBody>
          <a:bodyPr>
            <a:normAutofit/>
          </a:bodyPr>
          <a:lstStyle/>
          <a:p>
            <a:pPr>
              <a:buFont typeface="Courier New" panose="02070309020205020404" pitchFamily="49" charset="0"/>
              <a:buChar char="o"/>
            </a:pPr>
            <a:r>
              <a:rPr lang="en-US" dirty="0"/>
              <a:t>Feeling sad or down.</a:t>
            </a:r>
          </a:p>
          <a:p>
            <a:pPr>
              <a:buFont typeface="Courier New" panose="02070309020205020404" pitchFamily="49" charset="0"/>
              <a:buChar char="o"/>
            </a:pPr>
            <a:r>
              <a:rPr lang="en-US" dirty="0"/>
              <a:t>Confused thinking or reduced ability to concentrate.</a:t>
            </a:r>
          </a:p>
          <a:p>
            <a:pPr>
              <a:buFont typeface="Courier New" panose="02070309020205020404" pitchFamily="49" charset="0"/>
              <a:buChar char="o"/>
            </a:pPr>
            <a:r>
              <a:rPr lang="en-US" dirty="0"/>
              <a:t>Excessive </a:t>
            </a:r>
            <a:r>
              <a:rPr lang="en-US" b="1" dirty="0"/>
              <a:t>fears</a:t>
            </a:r>
            <a:r>
              <a:rPr lang="en-US" dirty="0"/>
              <a:t> or worries, or extreme feelings of guilt.</a:t>
            </a:r>
          </a:p>
          <a:p>
            <a:pPr>
              <a:buFont typeface="Courier New" panose="02070309020205020404" pitchFamily="49" charset="0"/>
              <a:buChar char="o"/>
            </a:pPr>
            <a:r>
              <a:rPr lang="en-US" dirty="0"/>
              <a:t>Extreme </a:t>
            </a:r>
            <a:r>
              <a:rPr lang="en-US" b="1" dirty="0"/>
              <a:t>mood changes</a:t>
            </a:r>
            <a:r>
              <a:rPr lang="en-US" dirty="0"/>
              <a:t> of highs and lows.</a:t>
            </a:r>
          </a:p>
          <a:p>
            <a:pPr>
              <a:buFont typeface="Courier New" panose="02070309020205020404" pitchFamily="49" charset="0"/>
              <a:buChar char="o"/>
            </a:pPr>
            <a:r>
              <a:rPr lang="en-US" b="1" dirty="0"/>
              <a:t>Withdrawal</a:t>
            </a:r>
            <a:r>
              <a:rPr lang="en-US" dirty="0"/>
              <a:t> from friends and activities.</a:t>
            </a:r>
          </a:p>
          <a:p>
            <a:pPr>
              <a:buFont typeface="Courier New" panose="02070309020205020404" pitchFamily="49" charset="0"/>
              <a:buChar char="o"/>
            </a:pPr>
            <a:r>
              <a:rPr lang="en-US" dirty="0"/>
              <a:t>Significant tiredness, low energy or problems sleeping (too much or too little).</a:t>
            </a:r>
          </a:p>
          <a:p>
            <a:pPr>
              <a:buFont typeface="Courier New" panose="02070309020205020404" pitchFamily="49" charset="0"/>
              <a:buChar char="o"/>
            </a:pPr>
            <a:r>
              <a:rPr lang="en-US" dirty="0"/>
              <a:t>Increased alcohol or drug use.</a:t>
            </a:r>
          </a:p>
          <a:p>
            <a:endParaRPr lang="en-US" dirty="0"/>
          </a:p>
        </p:txBody>
      </p:sp>
      <p:pic>
        <p:nvPicPr>
          <p:cNvPr id="5" name="Picture 4">
            <a:extLst>
              <a:ext uri="{FF2B5EF4-FFF2-40B4-BE49-F238E27FC236}">
                <a16:creationId xmlns:a16="http://schemas.microsoft.com/office/drawing/2014/main" id="{62BACC78-2FB7-8C41-812C-B2C4569B6DFB}"/>
              </a:ext>
            </a:extLst>
          </p:cNvPr>
          <p:cNvPicPr>
            <a:picLocks noChangeAspect="1"/>
          </p:cNvPicPr>
          <p:nvPr/>
        </p:nvPicPr>
        <p:blipFill rotWithShape="1">
          <a:blip r:embed="rId2"/>
          <a:srcRect l="4336" r="28875" b="3"/>
          <a:stretch/>
        </p:blipFill>
        <p:spPr>
          <a:xfrm>
            <a:off x="8020570" y="1916318"/>
            <a:ext cx="3135109" cy="3471012"/>
          </a:xfrm>
          <a:prstGeom prst="rect">
            <a:avLst/>
          </a:prstGeom>
        </p:spPr>
      </p:pic>
    </p:spTree>
    <p:extLst>
      <p:ext uri="{BB962C8B-B14F-4D97-AF65-F5344CB8AC3E}">
        <p14:creationId xmlns:p14="http://schemas.microsoft.com/office/powerpoint/2010/main" val="3317722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1959</TotalTime>
  <Words>1432</Words>
  <Application>Microsoft Macintosh PowerPoint</Application>
  <PresentationFormat>Widescreen</PresentationFormat>
  <Paragraphs>172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Courier New</vt:lpstr>
      <vt:lpstr>Montserrat</vt:lpstr>
      <vt:lpstr>Wingdings</vt:lpstr>
      <vt:lpstr>Wingdings 3</vt:lpstr>
      <vt:lpstr>Ion Boardroom</vt:lpstr>
      <vt:lpstr>Suicide Prevention in Ohio: State and Strategies</vt:lpstr>
      <vt:lpstr>Presentation Decorum</vt:lpstr>
      <vt:lpstr>Suicide in Ohio</vt:lpstr>
      <vt:lpstr>Hocking and Vinton Counties – 2019-2023</vt:lpstr>
      <vt:lpstr>Suicide in Older Adults</vt:lpstr>
      <vt:lpstr>Suicide Attempts</vt:lpstr>
      <vt:lpstr>Suicide Prevention Reaches  Across the Prevention Spectrum</vt:lpstr>
      <vt:lpstr>Suicide – Multifaceted “Perfect Storm”</vt:lpstr>
      <vt:lpstr>Mental Health Symptoms</vt:lpstr>
      <vt:lpstr>Finances and Suicide</vt:lpstr>
      <vt:lpstr>Strategic Priority One – Community</vt:lpstr>
      <vt:lpstr>Lethal Means</vt:lpstr>
      <vt:lpstr>LifeSide Ohio</vt:lpstr>
      <vt:lpstr>Strategic Priority 2 – Prevention and Early Intervention</vt:lpstr>
      <vt:lpstr>Suicide and Health Care</vt:lpstr>
      <vt:lpstr>Strategic Priority 3 – Quality Treatment and Postvention</vt:lpstr>
      <vt:lpstr>Crisis Care in Ohio</vt:lpstr>
      <vt:lpstr>Strategic Priority 4 – Data and Evaluation</vt:lpstr>
      <vt:lpstr>Technology</vt:lpstr>
      <vt:lpstr>Technology, cont.</vt:lpstr>
      <vt:lpstr>OSPF Training and Resources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dc:title>
  <dc:creator>Tony Coder</dc:creator>
  <cp:lastModifiedBy>Tony Coder</cp:lastModifiedBy>
  <cp:revision>30</cp:revision>
  <dcterms:created xsi:type="dcterms:W3CDTF">2023-02-07T13:22:02Z</dcterms:created>
  <dcterms:modified xsi:type="dcterms:W3CDTF">2025-11-23T19:52:26Z</dcterms:modified>
</cp:coreProperties>
</file>